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259" r:id="rId5"/>
    <p:sldId id="337" r:id="rId6"/>
    <p:sldId id="260" r:id="rId7"/>
    <p:sldId id="261" r:id="rId8"/>
    <p:sldId id="267" r:id="rId9"/>
    <p:sldId id="263" r:id="rId10"/>
    <p:sldId id="268" r:id="rId11"/>
    <p:sldId id="265" r:id="rId12"/>
    <p:sldId id="264" r:id="rId13"/>
    <p:sldId id="266" r:id="rId14"/>
    <p:sldId id="269" r:id="rId15"/>
    <p:sldId id="270" r:id="rId16"/>
    <p:sldId id="319" r:id="rId17"/>
    <p:sldId id="271" r:id="rId18"/>
    <p:sldId id="272" r:id="rId19"/>
    <p:sldId id="274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320" r:id="rId34"/>
    <p:sldId id="289" r:id="rId35"/>
    <p:sldId id="321" r:id="rId36"/>
    <p:sldId id="290" r:id="rId37"/>
    <p:sldId id="322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24" r:id="rId64"/>
    <p:sldId id="316" r:id="rId65"/>
    <p:sldId id="325" r:id="rId66"/>
    <p:sldId id="329" r:id="rId67"/>
    <p:sldId id="326" r:id="rId68"/>
    <p:sldId id="317" r:id="rId69"/>
    <p:sldId id="330" r:id="rId70"/>
    <p:sldId id="318" r:id="rId71"/>
    <p:sldId id="323" r:id="rId72"/>
    <p:sldId id="331" r:id="rId73"/>
    <p:sldId id="333" r:id="rId74"/>
    <p:sldId id="334" r:id="rId75"/>
    <p:sldId id="335" r:id="rId76"/>
    <p:sldId id="332" r:id="rId77"/>
    <p:sldId id="336" r:id="rId78"/>
    <p:sldId id="338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  <a:srgbClr val="663300"/>
    <a:srgbClr val="FFFFFF"/>
    <a:srgbClr val="CCFF99"/>
    <a:srgbClr val="B2B2B2"/>
    <a:srgbClr val="FFFFCC"/>
    <a:srgbClr val="BBF9FB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AC3E7-D853-4DB5-9991-61997F074899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</dgm:pt>
    <dgm:pt modelId="{A7D5229C-A013-46FC-BC0C-C78564A8333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1506593A-C113-42D9-AE05-50CA90FAFF23}" type="parTrans" cxnId="{E1E4F358-AA18-4BE6-AA0A-BC314576FEA3}">
      <dgm:prSet/>
      <dgm:spPr/>
      <dgm:t>
        <a:bodyPr/>
        <a:lstStyle/>
        <a:p>
          <a:endParaRPr lang="en-US"/>
        </a:p>
      </dgm:t>
    </dgm:pt>
    <dgm:pt modelId="{F1B4182D-7D10-4DB4-A1D9-F2DB5A70837A}" type="sibTrans" cxnId="{E1E4F358-AA18-4BE6-AA0A-BC314576FEA3}">
      <dgm:prSet/>
      <dgm:spPr/>
      <dgm:t>
        <a:bodyPr/>
        <a:lstStyle/>
        <a:p>
          <a:endParaRPr lang="en-US"/>
        </a:p>
      </dgm:t>
    </dgm:pt>
    <dgm:pt modelId="{03F10FEE-92A7-443D-87EF-BCF1A47FCCD4}">
      <dgm:prSet phldrT="[Text]"/>
      <dgm:spPr/>
      <dgm:t>
        <a:bodyPr/>
        <a:lstStyle/>
        <a:p>
          <a:r>
            <a:rPr lang="en-US" dirty="0" smtClean="0"/>
            <a:t>Desire</a:t>
          </a:r>
          <a:endParaRPr lang="en-US" dirty="0"/>
        </a:p>
      </dgm:t>
    </dgm:pt>
    <dgm:pt modelId="{E464C198-8EA0-4847-B58B-8A02FE7A2642}" type="parTrans" cxnId="{6E7F63FD-BF24-4440-A87A-112F941822D7}">
      <dgm:prSet/>
      <dgm:spPr/>
      <dgm:t>
        <a:bodyPr/>
        <a:lstStyle/>
        <a:p>
          <a:endParaRPr lang="en-US"/>
        </a:p>
      </dgm:t>
    </dgm:pt>
    <dgm:pt modelId="{A47F79AB-56AE-4CA2-833B-C3BF2B6A3B4E}" type="sibTrans" cxnId="{6E7F63FD-BF24-4440-A87A-112F941822D7}">
      <dgm:prSet/>
      <dgm:spPr/>
      <dgm:t>
        <a:bodyPr/>
        <a:lstStyle/>
        <a:p>
          <a:endParaRPr lang="en-US"/>
        </a:p>
      </dgm:t>
    </dgm:pt>
    <dgm:pt modelId="{CD290825-0AB8-4075-AF40-27CF62384478}">
      <dgm:prSet phldrT="[Text]"/>
      <dgm:spPr/>
      <dgm:t>
        <a:bodyPr/>
        <a:lstStyle/>
        <a:p>
          <a:r>
            <a:rPr lang="en-US" dirty="0" smtClean="0"/>
            <a:t>Skill</a:t>
          </a:r>
          <a:endParaRPr lang="en-US" dirty="0"/>
        </a:p>
      </dgm:t>
    </dgm:pt>
    <dgm:pt modelId="{2FE8C379-9017-4CDF-8637-29C2B9F23166}" type="parTrans" cxnId="{58240417-5E07-49B9-BD90-AB994617536C}">
      <dgm:prSet/>
      <dgm:spPr/>
      <dgm:t>
        <a:bodyPr/>
        <a:lstStyle/>
        <a:p>
          <a:endParaRPr lang="en-US"/>
        </a:p>
      </dgm:t>
    </dgm:pt>
    <dgm:pt modelId="{607D7811-D08F-4302-9817-AE51E0884E3B}" type="sibTrans" cxnId="{58240417-5E07-49B9-BD90-AB994617536C}">
      <dgm:prSet/>
      <dgm:spPr/>
      <dgm:t>
        <a:bodyPr/>
        <a:lstStyle/>
        <a:p>
          <a:endParaRPr lang="en-US"/>
        </a:p>
      </dgm:t>
    </dgm:pt>
    <dgm:pt modelId="{450E683F-7DF8-4484-A808-D8E253B759F1}" type="pres">
      <dgm:prSet presAssocID="{C0CAC3E7-D853-4DB5-9991-61997F074899}" presName="compositeShape" presStyleCnt="0">
        <dgm:presLayoutVars>
          <dgm:chMax val="7"/>
          <dgm:dir/>
          <dgm:resizeHandles val="exact"/>
        </dgm:presLayoutVars>
      </dgm:prSet>
      <dgm:spPr/>
    </dgm:pt>
    <dgm:pt modelId="{484BF220-9C3E-4B8B-98FC-7084EF124292}" type="pres">
      <dgm:prSet presAssocID="{A7D5229C-A013-46FC-BC0C-C78564A83337}" presName="circ1" presStyleLbl="vennNode1" presStyleIdx="0" presStyleCnt="3" custLinFactNeighborY="-2904"/>
      <dgm:spPr/>
      <dgm:t>
        <a:bodyPr/>
        <a:lstStyle/>
        <a:p>
          <a:endParaRPr lang="en-US"/>
        </a:p>
      </dgm:t>
    </dgm:pt>
    <dgm:pt modelId="{12FCBF00-5EAD-4E05-8BDC-90D598972321}" type="pres">
      <dgm:prSet presAssocID="{A7D5229C-A013-46FC-BC0C-C78564A833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D666F-33BF-4A0A-9997-87ABC582F569}" type="pres">
      <dgm:prSet presAssocID="{03F10FEE-92A7-443D-87EF-BCF1A47FCCD4}" presName="circ2" presStyleLbl="vennNode1" presStyleIdx="1" presStyleCnt="3" custLinFactNeighborX="-4803" custLinFactNeighborY="-16143"/>
      <dgm:spPr/>
      <dgm:t>
        <a:bodyPr/>
        <a:lstStyle/>
        <a:p>
          <a:endParaRPr lang="en-US"/>
        </a:p>
      </dgm:t>
    </dgm:pt>
    <dgm:pt modelId="{2B73D03A-B6F9-49AA-AA28-9E8CB3ED20C1}" type="pres">
      <dgm:prSet presAssocID="{03F10FEE-92A7-443D-87EF-BCF1A47FCC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C1514-988F-411C-99D4-37CB502C39F3}" type="pres">
      <dgm:prSet presAssocID="{CD290825-0AB8-4075-AF40-27CF62384478}" presName="circ3" presStyleLbl="vennNode1" presStyleIdx="2" presStyleCnt="3" custLinFactNeighborX="4803" custLinFactNeighborY="-16143"/>
      <dgm:spPr/>
      <dgm:t>
        <a:bodyPr/>
        <a:lstStyle/>
        <a:p>
          <a:endParaRPr lang="en-US"/>
        </a:p>
      </dgm:t>
    </dgm:pt>
    <dgm:pt modelId="{46EDBE3A-576A-48A3-A808-4E4A995BDCC8}" type="pres">
      <dgm:prSet presAssocID="{CD290825-0AB8-4075-AF40-27CF6238447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F63FD-BF24-4440-A87A-112F941822D7}" srcId="{C0CAC3E7-D853-4DB5-9991-61997F074899}" destId="{03F10FEE-92A7-443D-87EF-BCF1A47FCCD4}" srcOrd="1" destOrd="0" parTransId="{E464C198-8EA0-4847-B58B-8A02FE7A2642}" sibTransId="{A47F79AB-56AE-4CA2-833B-C3BF2B6A3B4E}"/>
    <dgm:cxn modelId="{ED6EBF70-F048-4B9E-9B54-5A48D49AC646}" type="presOf" srcId="{03F10FEE-92A7-443D-87EF-BCF1A47FCCD4}" destId="{DFDD666F-33BF-4A0A-9997-87ABC582F569}" srcOrd="0" destOrd="0" presId="urn:microsoft.com/office/officeart/2005/8/layout/venn1"/>
    <dgm:cxn modelId="{6D9B9FAB-7635-41BB-90DA-6F7402626405}" type="presOf" srcId="{A7D5229C-A013-46FC-BC0C-C78564A83337}" destId="{12FCBF00-5EAD-4E05-8BDC-90D598972321}" srcOrd="1" destOrd="0" presId="urn:microsoft.com/office/officeart/2005/8/layout/venn1"/>
    <dgm:cxn modelId="{F9628FE3-016F-406B-BBE8-E872F8A06DDE}" type="presOf" srcId="{CD290825-0AB8-4075-AF40-27CF62384478}" destId="{46EDBE3A-576A-48A3-A808-4E4A995BDCC8}" srcOrd="1" destOrd="0" presId="urn:microsoft.com/office/officeart/2005/8/layout/venn1"/>
    <dgm:cxn modelId="{835C80AB-B9A4-4B2B-817E-DCFC3F909BB7}" type="presOf" srcId="{03F10FEE-92A7-443D-87EF-BCF1A47FCCD4}" destId="{2B73D03A-B6F9-49AA-AA28-9E8CB3ED20C1}" srcOrd="1" destOrd="0" presId="urn:microsoft.com/office/officeart/2005/8/layout/venn1"/>
    <dgm:cxn modelId="{31F14CB3-1283-41B0-BF50-6971FC1C8BD4}" type="presOf" srcId="{A7D5229C-A013-46FC-BC0C-C78564A83337}" destId="{484BF220-9C3E-4B8B-98FC-7084EF124292}" srcOrd="0" destOrd="0" presId="urn:microsoft.com/office/officeart/2005/8/layout/venn1"/>
    <dgm:cxn modelId="{3CC18414-9CDB-41FD-BDB3-C836AA90079F}" type="presOf" srcId="{C0CAC3E7-D853-4DB5-9991-61997F074899}" destId="{450E683F-7DF8-4484-A808-D8E253B759F1}" srcOrd="0" destOrd="0" presId="urn:microsoft.com/office/officeart/2005/8/layout/venn1"/>
    <dgm:cxn modelId="{58240417-5E07-49B9-BD90-AB994617536C}" srcId="{C0CAC3E7-D853-4DB5-9991-61997F074899}" destId="{CD290825-0AB8-4075-AF40-27CF62384478}" srcOrd="2" destOrd="0" parTransId="{2FE8C379-9017-4CDF-8637-29C2B9F23166}" sibTransId="{607D7811-D08F-4302-9817-AE51E0884E3B}"/>
    <dgm:cxn modelId="{E1E4F358-AA18-4BE6-AA0A-BC314576FEA3}" srcId="{C0CAC3E7-D853-4DB5-9991-61997F074899}" destId="{A7D5229C-A013-46FC-BC0C-C78564A83337}" srcOrd="0" destOrd="0" parTransId="{1506593A-C113-42D9-AE05-50CA90FAFF23}" sibTransId="{F1B4182D-7D10-4DB4-A1D9-F2DB5A70837A}"/>
    <dgm:cxn modelId="{72654351-3E59-409E-ABEE-CF5A13935945}" type="presOf" srcId="{CD290825-0AB8-4075-AF40-27CF62384478}" destId="{EACC1514-988F-411C-99D4-37CB502C39F3}" srcOrd="0" destOrd="0" presId="urn:microsoft.com/office/officeart/2005/8/layout/venn1"/>
    <dgm:cxn modelId="{2CBF9870-76D1-48DE-AB34-5C4D5256C687}" type="presParOf" srcId="{450E683F-7DF8-4484-A808-D8E253B759F1}" destId="{484BF220-9C3E-4B8B-98FC-7084EF124292}" srcOrd="0" destOrd="0" presId="urn:microsoft.com/office/officeart/2005/8/layout/venn1"/>
    <dgm:cxn modelId="{9F164511-3EB0-477C-81A1-60F77E542B41}" type="presParOf" srcId="{450E683F-7DF8-4484-A808-D8E253B759F1}" destId="{12FCBF00-5EAD-4E05-8BDC-90D598972321}" srcOrd="1" destOrd="0" presId="urn:microsoft.com/office/officeart/2005/8/layout/venn1"/>
    <dgm:cxn modelId="{64087F7F-80E0-4090-BBD2-DFA9D3721915}" type="presParOf" srcId="{450E683F-7DF8-4484-A808-D8E253B759F1}" destId="{DFDD666F-33BF-4A0A-9997-87ABC582F569}" srcOrd="2" destOrd="0" presId="urn:microsoft.com/office/officeart/2005/8/layout/venn1"/>
    <dgm:cxn modelId="{B669B58A-5742-409E-A42B-BC51CF744BAB}" type="presParOf" srcId="{450E683F-7DF8-4484-A808-D8E253B759F1}" destId="{2B73D03A-B6F9-49AA-AA28-9E8CB3ED20C1}" srcOrd="3" destOrd="0" presId="urn:microsoft.com/office/officeart/2005/8/layout/venn1"/>
    <dgm:cxn modelId="{8BC3ADDA-811F-4CA7-92C2-C3DA8AAA421D}" type="presParOf" srcId="{450E683F-7DF8-4484-A808-D8E253B759F1}" destId="{EACC1514-988F-411C-99D4-37CB502C39F3}" srcOrd="4" destOrd="0" presId="urn:microsoft.com/office/officeart/2005/8/layout/venn1"/>
    <dgm:cxn modelId="{3095A1F5-C60F-4A8E-B8C9-980BBEBD2163}" type="presParOf" srcId="{450E683F-7DF8-4484-A808-D8E253B759F1}" destId="{46EDBE3A-576A-48A3-A808-4E4A995BDC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BF220-9C3E-4B8B-98FC-7084EF124292}">
      <dsp:nvSpPr>
        <dsp:cNvPr id="0" name=""/>
        <dsp:cNvSpPr/>
      </dsp:nvSpPr>
      <dsp:spPr>
        <a:xfrm>
          <a:off x="1501139" y="0"/>
          <a:ext cx="3093720" cy="30937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Knowledge</a:t>
          </a:r>
          <a:endParaRPr lang="en-US" sz="3900" kern="1200" dirty="0"/>
        </a:p>
      </dsp:txBody>
      <dsp:txXfrm>
        <a:off x="1913636" y="541401"/>
        <a:ext cx="2268728" cy="1392174"/>
      </dsp:txXfrm>
    </dsp:sp>
    <dsp:sp modelId="{DFDD666F-33BF-4A0A-9997-87ABC582F569}">
      <dsp:nvSpPr>
        <dsp:cNvPr id="0" name=""/>
        <dsp:cNvSpPr/>
      </dsp:nvSpPr>
      <dsp:spPr>
        <a:xfrm>
          <a:off x="2468865" y="1498608"/>
          <a:ext cx="3093720" cy="309372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Desire</a:t>
          </a:r>
          <a:endParaRPr lang="en-US" sz="3900" kern="1200" dirty="0"/>
        </a:p>
      </dsp:txBody>
      <dsp:txXfrm>
        <a:off x="3415028" y="2297819"/>
        <a:ext cx="1856232" cy="1701546"/>
      </dsp:txXfrm>
    </dsp:sp>
    <dsp:sp modelId="{EACC1514-988F-411C-99D4-37CB502C39F3}">
      <dsp:nvSpPr>
        <dsp:cNvPr id="0" name=""/>
        <dsp:cNvSpPr/>
      </dsp:nvSpPr>
      <dsp:spPr>
        <a:xfrm>
          <a:off x="533414" y="1498608"/>
          <a:ext cx="3093720" cy="309372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Skill</a:t>
          </a:r>
          <a:endParaRPr lang="en-US" sz="3900" kern="1200" dirty="0"/>
        </a:p>
      </dsp:txBody>
      <dsp:txXfrm>
        <a:off x="824739" y="2297819"/>
        <a:ext cx="1856232" cy="170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DHS OGC Leadership Development Program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C229CE-2B3C-4382-92A9-5AFB6950DED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Organizational Applications in a Legal Services Environment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DE6AE5-F66A-4D2C-9A97-536C6354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06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DHS OGC Leadership Development Program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F2136D-5FFE-4AE0-87A7-A4CA3B89A11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Organizational Applications in a Legal Services Environment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370B12-C37D-491D-8608-709F53725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047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0B12-C37D-491D-8608-709F537257A2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Applications in a Legal Services Environment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DHS OGC Leadership Development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0B12-C37D-491D-8608-709F537257A2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Applications in a Legal Services Environment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DHS OGC Leadership Development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0B12-C37D-491D-8608-709F537257A2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Organizational Applications in a Legal Services Environment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DHS OGC Leadership Development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01EE-06F5-4838-B3AC-A8658B8AA36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DC1C-CB58-4F69-892F-BD13464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Organizational Applications in the Legal Environment</a:t>
            </a:r>
            <a:br>
              <a:rPr lang="en-US" dirty="0" smtClean="0"/>
            </a:br>
            <a:r>
              <a:rPr lang="en-US" sz="2700" dirty="0" smtClean="0"/>
              <a:t>(A Look at the </a:t>
            </a:r>
            <a:r>
              <a:rPr lang="en-US" sz="2700" i="1" dirty="0" smtClean="0"/>
              <a:t>7 Habits of Highly Effective People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John Besselman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Three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267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800" dirty="0" smtClean="0"/>
              <a:t>Physical</a:t>
            </a:r>
            <a:br>
              <a:rPr lang="en-US" sz="4800" dirty="0" smtClean="0"/>
            </a:br>
            <a:endParaRPr lang="en-US" sz="4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800" dirty="0" smtClean="0"/>
              <a:t>Financial</a:t>
            </a:r>
            <a:br>
              <a:rPr lang="en-US" sz="4800" dirty="0" smtClean="0"/>
            </a:br>
            <a:endParaRPr lang="en-US" sz="4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800" dirty="0" smtClean="0"/>
              <a:t>Human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28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0800000">
            <a:off x="2057400" y="533401"/>
            <a:ext cx="4953000" cy="2895600"/>
          </a:xfrm>
          <a:prstGeom prst="triangle">
            <a:avLst>
              <a:gd name="adj" fmla="val 4961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133600" y="3429000"/>
            <a:ext cx="4876800" cy="2895600"/>
          </a:xfrm>
          <a:prstGeom prst="triangle">
            <a:avLst>
              <a:gd name="adj" fmla="val 496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5648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648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3743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667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4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800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 smtClean="0"/>
              <a:t>Victory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1219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</a:t>
            </a:r>
          </a:p>
          <a:p>
            <a:pPr algn="ctr"/>
            <a:r>
              <a:rPr lang="en-US" dirty="0" smtClean="0"/>
              <a:t>Victory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6412468"/>
            <a:ext cx="152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3212068"/>
            <a:ext cx="1752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76200"/>
            <a:ext cx="1905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867400" cy="1143000"/>
          </a:xfrm>
          <a:solidFill>
            <a:schemeClr val="bg2">
              <a:lumMod val="90000"/>
              <a:alpha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Habit One – Be Proactive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3048000"/>
          </a:xfr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Are we subject to our conditions?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(1) Genetic  - ancestral control</a:t>
            </a:r>
            <a:br>
              <a:rPr lang="en-US" dirty="0" smtClean="0"/>
            </a:br>
            <a:r>
              <a:rPr lang="en-US" dirty="0" smtClean="0"/>
              <a:t>(2) Psychic – mental control</a:t>
            </a:r>
            <a:br>
              <a:rPr lang="en-US" dirty="0" smtClean="0"/>
            </a:br>
            <a:r>
              <a:rPr lang="en-US" dirty="0" smtClean="0"/>
              <a:t>(3) Environmental –</a:t>
            </a:r>
            <a:r>
              <a:rPr lang="en-US" dirty="0"/>
              <a:t> </a:t>
            </a:r>
            <a:r>
              <a:rPr lang="en-US" dirty="0" smtClean="0"/>
              <a:t>product of our surroundings</a:t>
            </a:r>
          </a:p>
        </p:txBody>
      </p:sp>
    </p:spTree>
    <p:extLst>
      <p:ext uri="{BB962C8B-B14F-4D97-AF65-F5344CB8AC3E}">
        <p14:creationId xmlns:p14="http://schemas.microsoft.com/office/powerpoint/2010/main" val="15256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 </a:t>
            </a:r>
            <a:r>
              <a:rPr lang="en-US" dirty="0" err="1" smtClean="0"/>
              <a:t>Frankl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091" y="4114800"/>
            <a:ext cx="1981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Stimulus</a:t>
            </a:r>
            <a:endParaRPr lang="en-US" sz="2800" dirty="0" smtClean="0"/>
          </a:p>
          <a:p>
            <a:pPr algn="ctr"/>
            <a:r>
              <a:rPr lang="en-US" sz="2800" dirty="0" smtClean="0"/>
              <a:t>“Stuff Happens”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5801380"/>
            <a:ext cx="15794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Response</a:t>
            </a:r>
            <a:endParaRPr lang="en-US" sz="2800" u="sng" dirty="0"/>
          </a:p>
        </p:txBody>
      </p:sp>
      <p:cxnSp>
        <p:nvCxnSpPr>
          <p:cNvPr id="13" name="Curved Connector 12"/>
          <p:cNvCxnSpPr/>
          <p:nvPr/>
        </p:nvCxnSpPr>
        <p:spPr>
          <a:xfrm>
            <a:off x="2362200" y="3429000"/>
            <a:ext cx="4495800" cy="2613208"/>
          </a:xfrm>
          <a:prstGeom prst="curvedConnector3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2729805"/>
            <a:ext cx="3200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Our Input</a:t>
            </a:r>
          </a:p>
          <a:p>
            <a:pPr algn="ctr"/>
            <a:r>
              <a:rPr lang="en-US" sz="2800" dirty="0" smtClean="0"/>
              <a:t>This is the area we can control.</a:t>
            </a:r>
          </a:p>
        </p:txBody>
      </p:sp>
      <p:sp>
        <p:nvSpPr>
          <p:cNvPr id="18" name="U-Turn Arrow 17"/>
          <p:cNvSpPr/>
          <p:nvPr/>
        </p:nvSpPr>
        <p:spPr>
          <a:xfrm flipH="1">
            <a:off x="3733800" y="2133600"/>
            <a:ext cx="4876800" cy="1371600"/>
          </a:xfrm>
          <a:prstGeom prst="utur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284732"/>
            <a:ext cx="155448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07407E-6 C 0.00347 0.02013 0.00261 0.04051 0.0007 0.06064 C 0.00122 0.08703 0.00052 0.11342 0.00226 0.13958 C 0.00278 0.14814 0.00747 0.15555 0.00972 0.16365 C 0.0132 0.17615 0.01823 0.18495 0.02344 0.19606 C 0.03316 0.21713 0.04288 0.24768 0.06285 0.25254 C 0.0724 0.25185 0.08212 0.25185 0.09167 0.25069 C 0.10417 0.2493 0.1158 0.23981 0.12795 0.23634 C 0.13403 0.23101 0.14063 0.22939 0.14775 0.22638 C 0.1592 0.21597 0.14393 0.2287 0.15972 0.22037 C 0.16945 0.21527 0.18472 0.20625 0.19306 0.19606 C 0.19601 0.19259 0.19775 0.1875 0.2007 0.18402 C 0.21302 0.16898 0.2283 0.1574 0.24011 0.14143 C 0.2467 0.13263 0.24879 0.12222 0.25677 0.11527 C 0.26198 0.09745 0.27084 0.08263 0.27639 0.06481 C 0.28073 0.05069 0.28715 0.03495 0.29011 0.02037 C 0.29531 -0.00533 0.29236 0.00532 0.29775 -0.01204 C 0.29827 -0.01598 0.29827 -0.02014 0.29913 -0.02408 C 0.29983 -0.02709 0.30226 -0.02917 0.30226 -0.03218 C 0.30278 -0.08079 0.30156 -0.12917 0.3007 -0.17778 C 0.29983 -0.22246 0.29184 -0.26806 0.27952 -0.30903 C 0.27604 -0.32061 0.27431 -0.33681 0.26736 -0.34537 C 0.26406 -0.3625 0.2684 -0.34514 0.26129 -0.35949 C 0.26042 -0.36135 0.26042 -0.36366 0.25972 -0.36551 C 0.25538 -0.37732 0.24636 -0.38658 0.23715 -0.38982 C 0.22292 -0.38912 0.20886 -0.38889 0.19462 -0.38774 C 0.18577 -0.38704 0.17882 -0.38033 0.17049 -0.37778 C 0.15695 -0.36667 0.14514 -0.35186 0.13247 -0.33936 C 0.12222 -0.31829 0.13941 -0.35209 0.12344 -0.32709 C 0.12205 -0.32477 0.1217 -0.32153 0.12049 -0.31922 C 0.11406 -0.30741 0.10486 -0.29746 0.09913 -0.28473 C 0.09184 -0.26852 0.08507 -0.25371 0.075 -0.24028 C 0.07084 -0.21875 0.07709 -0.24329 0.06893 -0.22824 C 0.06736 -0.22524 0.06719 -0.2213 0.0658 -0.21806 C 0.06406 -0.21436 0.06146 -0.21158 0.05972 -0.20811 C 0.05434 -0.19723 0.05209 -0.18496 0.04775 -0.17362 C 0.04202 -0.15857 0.03698 -0.14306 0.03247 -0.12709 C 0.02865 -0.1132 0.02535 -0.09885 0.02188 -0.08473 C 0.02031 -0.07824 0.01441 -0.06667 0.01441 -0.06644 C 0.01285 -0.05857 0.01111 -0.0544 0.00677 -0.04838 C 0.00452 -0.03959 -0.00087 -0.03241 -0.00087 -0.02223 L -0.03871 -0.20186 " pathEditMode="relative" rAng="0" ptsTypes="ffffffffffffffffffffffffffffffffffffffffAA">
                                      <p:cBhvr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Proactive Model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sz="2700" dirty="0" smtClean="0">
                <a:latin typeface="Constantia" panose="02030602050306030303" pitchFamily="18" charset="0"/>
              </a:rPr>
              <a:t>(Act or be Acted Upon)</a:t>
            </a:r>
            <a:endParaRPr lang="en-US" sz="27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45268"/>
            <a:ext cx="8077200" cy="2677656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onstantia" panose="02030602050306030303" pitchFamily="18" charset="0"/>
              </a:rPr>
              <a:t>Reactive Statement</a:t>
            </a:r>
            <a:r>
              <a:rPr lang="en-US" sz="2400" b="1" dirty="0" smtClean="0">
                <a:latin typeface="Constantia" panose="02030602050306030303" pitchFamily="18" charset="0"/>
              </a:rPr>
              <a:t>		</a:t>
            </a:r>
            <a:r>
              <a:rPr lang="en-US" sz="2400" b="1" u="sng" dirty="0" smtClean="0">
                <a:latin typeface="Constantia" panose="02030602050306030303" pitchFamily="18" charset="0"/>
              </a:rPr>
              <a:t>Proactive Statement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There is nothing I can do.		</a:t>
            </a:r>
            <a:r>
              <a:rPr lang="en-US" sz="2400" dirty="0" smtClean="0">
                <a:latin typeface="Constantia" panose="02030602050306030303" pitchFamily="18" charset="0"/>
              </a:rPr>
              <a:t>I have not practical 						alternative.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endParaRPr lang="en-US" sz="2400" dirty="0" smtClean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I can’t do that.			I won’t do that.</a:t>
            </a:r>
          </a:p>
          <a:p>
            <a:endParaRPr lang="en-US" sz="2400" dirty="0" smtClean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I have to do that.			I decided to do that.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4983540"/>
            <a:ext cx="5257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often do we communicate to our client (or other) in a reactive way?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Do we have to?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2743200"/>
            <a:ext cx="10668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3886200"/>
            <a:ext cx="25146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9400" y="4572000"/>
            <a:ext cx="22098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81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838200"/>
            <a:ext cx="5791200" cy="5257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610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Circle of Concern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3048000" y="2133600"/>
            <a:ext cx="28194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Circle of Influence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Personal</a:t>
            </a:r>
          </a:p>
          <a:p>
            <a:pPr algn="ctr"/>
            <a:r>
              <a:rPr lang="en-US" sz="2400" dirty="0" smtClean="0"/>
              <a:t>Arena</a:t>
            </a:r>
            <a:endParaRPr lang="en-US" sz="2400" dirty="0"/>
          </a:p>
        </p:txBody>
      </p:sp>
      <p:sp>
        <p:nvSpPr>
          <p:cNvPr id="3" name="Circular Arrow 2"/>
          <p:cNvSpPr/>
          <p:nvPr/>
        </p:nvSpPr>
        <p:spPr>
          <a:xfrm>
            <a:off x="1002792" y="457200"/>
            <a:ext cx="2883408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5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4572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Professional</a:t>
            </a:r>
          </a:p>
          <a:p>
            <a:pPr algn="ctr"/>
            <a:r>
              <a:rPr lang="en-US" sz="2400" dirty="0" smtClean="0"/>
              <a:t>Arena</a:t>
            </a:r>
            <a:endParaRPr lang="en-US" sz="2400" dirty="0"/>
          </a:p>
        </p:txBody>
      </p:sp>
      <p:sp>
        <p:nvSpPr>
          <p:cNvPr id="8" name="Circular Arrow 7"/>
          <p:cNvSpPr/>
          <p:nvPr/>
        </p:nvSpPr>
        <p:spPr>
          <a:xfrm rot="10800000">
            <a:off x="5207000" y="4178297"/>
            <a:ext cx="3276600" cy="243839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14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3124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Hobbies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4507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37386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Boss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3011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Pending</a:t>
            </a:r>
          </a:p>
          <a:p>
            <a:pPr algn="ctr"/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4687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 Issues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the Client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35168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2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2" grpId="0"/>
      <p:bldP spid="2" grpId="1"/>
      <p:bldP spid="3" grpId="0" animBg="1"/>
      <p:bldP spid="3" grpId="1" animBg="1"/>
      <p:bldP spid="5" grpId="0"/>
      <p:bldP spid="5" grpId="1"/>
      <p:bldP spid="8" grpId="0" animBg="1"/>
      <p:bldP spid="8" grpId="1" animBg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48000" y="2133600"/>
            <a:ext cx="28194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Circle of Influence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600200" y="838200"/>
            <a:ext cx="5791200" cy="5257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610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Circle of Concern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3771900" y="2171699"/>
            <a:ext cx="1295400" cy="12192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72000" y="2895600"/>
            <a:ext cx="1295400" cy="12192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3048001" y="2895600"/>
            <a:ext cx="1295400" cy="12192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3771900" y="3695700"/>
            <a:ext cx="1295400" cy="12192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838200"/>
            <a:ext cx="5791200" cy="5257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Circle of Concern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981200" y="1219200"/>
            <a:ext cx="4953000" cy="449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Circle of Influence</a:t>
            </a:r>
            <a:endParaRPr lang="en-US" sz="2800" dirty="0"/>
          </a:p>
        </p:txBody>
      </p:sp>
      <p:sp>
        <p:nvSpPr>
          <p:cNvPr id="2" name="Quad Arrow Callout 1"/>
          <p:cNvSpPr/>
          <p:nvPr/>
        </p:nvSpPr>
        <p:spPr>
          <a:xfrm>
            <a:off x="2133600" y="1447800"/>
            <a:ext cx="4648200" cy="4191000"/>
          </a:xfrm>
          <a:prstGeom prst="quadArrowCallout">
            <a:avLst/>
          </a:prstGeom>
          <a:solidFill>
            <a:schemeClr val="tx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Relationships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Hobbies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507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Vacations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42000" y="20574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Boss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Pending</a:t>
            </a:r>
          </a:p>
          <a:p>
            <a:pPr algn="ctr"/>
            <a:r>
              <a:rPr lang="en-US" b="1" dirty="0" smtClean="0"/>
              <a:t>Legislation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733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Trust Issues</a:t>
            </a:r>
          </a:p>
          <a:p>
            <a:pPr algn="ctr"/>
            <a:r>
              <a:rPr lang="en-US" b="1" dirty="0"/>
              <a:t>w</a:t>
            </a:r>
            <a:r>
              <a:rPr lang="en-US" b="1" dirty="0" smtClean="0"/>
              <a:t>ith the Client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48300" y="46598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Promotions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78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Proactive Steps</a:t>
            </a:r>
            <a:br>
              <a:rPr lang="en-US" dirty="0" smtClean="0">
                <a:latin typeface="High Tower Text" panose="02040502050506030303" pitchFamily="18" charset="0"/>
              </a:rPr>
            </a:br>
            <a:r>
              <a:rPr lang="en-US" sz="2700" dirty="0" smtClean="0">
                <a:latin typeface="High Tower Text" panose="02040502050506030303" pitchFamily="18" charset="0"/>
              </a:rPr>
              <a:t>(Expand Your Circle of Influence)</a:t>
            </a:r>
            <a:endParaRPr lang="en-US" sz="27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The “Haves” and the “Bes”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If the problem is “out there” the thought is the problem.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“Things will be better when I </a:t>
            </a:r>
            <a:r>
              <a:rPr lang="en-US" i="1" dirty="0" smtClean="0"/>
              <a:t>have</a:t>
            </a:r>
            <a:r>
              <a:rPr lang="en-US" dirty="0" smtClean="0"/>
              <a:t> a big house.”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 can </a:t>
            </a:r>
            <a:r>
              <a:rPr lang="en-US" i="1" dirty="0" smtClean="0"/>
              <a:t>be</a:t>
            </a:r>
            <a:r>
              <a:rPr lang="en-US" dirty="0" smtClean="0"/>
              <a:t> more thrifty with my expenditures.”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ight Arrow Callout 3"/>
          <p:cNvSpPr/>
          <p:nvPr/>
        </p:nvSpPr>
        <p:spPr>
          <a:xfrm rot="17682798">
            <a:off x="909376" y="1731104"/>
            <a:ext cx="1752600" cy="2286000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412736">
            <a:off x="867713" y="269299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Reactive Thought</a:t>
            </a:r>
            <a:endParaRPr lang="en-US" sz="2400" dirty="0"/>
          </a:p>
        </p:txBody>
      </p:sp>
      <p:sp>
        <p:nvSpPr>
          <p:cNvPr id="7" name="Right Arrow Callout 6"/>
          <p:cNvSpPr/>
          <p:nvPr/>
        </p:nvSpPr>
        <p:spPr>
          <a:xfrm rot="13634865">
            <a:off x="4672659" y="1571766"/>
            <a:ext cx="1752600" cy="2286000"/>
          </a:xfrm>
          <a:prstGeom prst="right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8978576">
            <a:off x="4953000" y="2514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Proactive</a:t>
            </a:r>
          </a:p>
          <a:p>
            <a:pPr algn="ctr"/>
            <a:r>
              <a:rPr lang="en-US" sz="2400" dirty="0" smtClean="0"/>
              <a:t>Thought</a:t>
            </a:r>
            <a:endParaRPr lang="en-US" sz="2400" dirty="0"/>
          </a:p>
        </p:txBody>
      </p:sp>
      <p:sp>
        <p:nvSpPr>
          <p:cNvPr id="6" name="Donut 5"/>
          <p:cNvSpPr/>
          <p:nvPr/>
        </p:nvSpPr>
        <p:spPr>
          <a:xfrm>
            <a:off x="5181600" y="3260888"/>
            <a:ext cx="1725318" cy="1692112"/>
          </a:xfrm>
          <a:prstGeom prst="donu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246482" y="4556288"/>
            <a:ext cx="1725318" cy="1692112"/>
          </a:xfrm>
          <a:prstGeom prst="donu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jbesselm\AppData\Local\Microsoft\Windows\Temporary Internet Files\Content.IE5\X0WWI5CZ\manicu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8312"/>
            <a:ext cx="153352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80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6" grpId="0" animBg="1"/>
      <p:bldP spid="6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igh Tower Text" panose="02040502050506030303" pitchFamily="18" charset="0"/>
              </a:rPr>
              <a:t>The Other End of the Stick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Consequences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Mistakes</a:t>
            </a:r>
            <a:br>
              <a:rPr lang="en-US" dirty="0" smtClean="0">
                <a:latin typeface="High Tower Text" panose="02040502050506030303" pitchFamily="18" charset="0"/>
              </a:rPr>
            </a:br>
            <a:r>
              <a:rPr lang="en-US" dirty="0" smtClean="0">
                <a:latin typeface="High Tower Text" panose="02040502050506030303" pitchFamily="18" charset="0"/>
              </a:rPr>
              <a:t>	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Making and Keeping Commitments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Be a light, not a judge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Be a model, not a critic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Be part of the solution, not part of the problem</a:t>
            </a:r>
          </a:p>
          <a:p>
            <a:pPr marL="457200" lvl="1" indent="0">
              <a:buNone/>
            </a:pP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Proactive Steps</a:t>
            </a:r>
            <a:br>
              <a:rPr lang="en-US" dirty="0" smtClean="0">
                <a:latin typeface="High Tower Text" panose="02040502050506030303" pitchFamily="18" charset="0"/>
              </a:rPr>
            </a:br>
            <a:r>
              <a:rPr lang="en-US" sz="2700" dirty="0" smtClean="0">
                <a:latin typeface="High Tower Text" panose="02040502050506030303" pitchFamily="18" charset="0"/>
              </a:rPr>
              <a:t>(Expand Your Circle of Influence)</a:t>
            </a:r>
            <a:endParaRPr lang="en-US" sz="2700" dirty="0">
              <a:latin typeface="High Tower Text" panose="020405020505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2164140"/>
            <a:ext cx="40386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we “own” our mistakes and shortcomings with our clients?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easy is this to do?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350603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Does your client think of you as a critic?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6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31241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7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chemeClr val="bg2">
              <a:lumMod val="90000"/>
              <a:alpha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Habit Two – Begin with the End in Mind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23622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How do you want to be regarded by those attending your retirement (or funeral)?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All things are created twice (mentally then physically)</a:t>
            </a:r>
          </a:p>
        </p:txBody>
      </p:sp>
    </p:spTree>
    <p:extLst>
      <p:ext uri="{BB962C8B-B14F-4D97-AF65-F5344CB8AC3E}">
        <p14:creationId xmlns:p14="http://schemas.microsoft.com/office/powerpoint/2010/main" val="1768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en-US" dirty="0" smtClean="0"/>
              <a:t>Mental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  <a:solidFill>
            <a:schemeClr val="tx2">
              <a:lumMod val="20000"/>
              <a:lumOff val="80000"/>
            </a:schemeClr>
          </a:solidFill>
          <a:ln w="508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Rescripting</a:t>
            </a:r>
            <a:r>
              <a:rPr lang="en-US" dirty="0" smtClean="0"/>
              <a:t> – Become your own creator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we—or our office—become the product of what others expect us to be?</a:t>
            </a:r>
            <a:br>
              <a:rPr lang="en-US" dirty="0" smtClean="0"/>
            </a:br>
            <a:r>
              <a:rPr lang="en-US" dirty="0" smtClean="0"/>
              <a:t>	Goleman, et al, called this the “ought” self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we mentally create the self (or office) that we think we should be?</a:t>
            </a:r>
            <a:br>
              <a:rPr lang="en-US" dirty="0" smtClean="0"/>
            </a:br>
            <a:r>
              <a:rPr lang="en-US" dirty="0" smtClean="0"/>
              <a:t>	Goleman identified as the “ideal”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412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2"/>
          </a:solidFill>
          <a:ln w="47625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/>
              <a:t>Covey encourages the creation of a mission statement</a:t>
            </a:r>
          </a:p>
          <a:p>
            <a:r>
              <a:rPr lang="en-US" sz="3600" dirty="0" smtClean="0"/>
              <a:t>Focus </a:t>
            </a:r>
            <a:r>
              <a:rPr lang="en-US" sz="3600" dirty="0"/>
              <a:t>on what </a:t>
            </a:r>
            <a:r>
              <a:rPr lang="en-US" sz="3600" dirty="0" smtClean="0"/>
              <a:t>you </a:t>
            </a:r>
            <a:r>
              <a:rPr lang="en-US" sz="3600" dirty="0"/>
              <a:t>want to be </a:t>
            </a:r>
            <a:r>
              <a:rPr lang="en-US" sz="3600" dirty="0" smtClean="0"/>
              <a:t>(or your office to be) and </a:t>
            </a:r>
            <a:r>
              <a:rPr lang="en-US" sz="3600" dirty="0"/>
              <a:t>what </a:t>
            </a:r>
            <a:r>
              <a:rPr lang="en-US" sz="3600" dirty="0" smtClean="0"/>
              <a:t>you </a:t>
            </a:r>
            <a:r>
              <a:rPr lang="en-US" sz="3600" dirty="0"/>
              <a:t>want to </a:t>
            </a:r>
            <a:r>
              <a:rPr lang="en-US" sz="3600" dirty="0" smtClean="0"/>
              <a:t>accomplish</a:t>
            </a:r>
          </a:p>
          <a:p>
            <a:r>
              <a:rPr lang="en-US" sz="3600" dirty="0" smtClean="0"/>
              <a:t>Incorporate the </a:t>
            </a:r>
            <a:r>
              <a:rPr lang="en-US" sz="3600" dirty="0"/>
              <a:t>principles/values upon which being and doing </a:t>
            </a:r>
            <a:r>
              <a:rPr lang="en-US" sz="3600" dirty="0" smtClean="0"/>
              <a:t>these things will </a:t>
            </a:r>
            <a:r>
              <a:rPr lang="en-US" sz="3600" dirty="0"/>
              <a:t>be </a:t>
            </a:r>
            <a:r>
              <a:rPr lang="en-US" sz="3600" dirty="0" smtClean="0"/>
              <a:t>based </a:t>
            </a:r>
          </a:p>
        </p:txBody>
      </p:sp>
    </p:spTree>
    <p:extLst>
      <p:ext uri="{BB962C8B-B14F-4D97-AF65-F5344CB8AC3E}">
        <p14:creationId xmlns:p14="http://schemas.microsoft.com/office/powerpoint/2010/main" val="5500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? </a:t>
            </a:r>
            <a:r>
              <a:rPr lang="en-US" dirty="0" smtClean="0"/>
              <a:t>-Centered Life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632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have you centered your life on?</a:t>
            </a:r>
            <a:br>
              <a:rPr lang="en-US" sz="4400" dirty="0" smtClean="0"/>
            </a:br>
            <a:endParaRPr lang="en-US" sz="4400" dirty="0" smtClean="0"/>
          </a:p>
          <a:p>
            <a:pPr algn="ctr"/>
            <a:r>
              <a:rPr lang="en-US" sz="4400" dirty="0" smtClean="0"/>
              <a:t>Spouse, work, money, social functions, self, family, pleasure, friend-enemy, etc.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11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334000" cy="1143000"/>
          </a:xfrm>
        </p:spPr>
        <p:txBody>
          <a:bodyPr/>
          <a:lstStyle/>
          <a:p>
            <a:r>
              <a:rPr lang="en-US" u="sng" dirty="0" smtClean="0"/>
              <a:t> ? </a:t>
            </a:r>
            <a:r>
              <a:rPr lang="en-US" dirty="0" smtClean="0"/>
              <a:t>-Centered Life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flipH="1">
            <a:off x="1295400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5029201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3162300" y="7239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 flipH="1">
            <a:off x="3162300" y="4457701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2014 -0.00162 -0.03767 -0.00463 -0.05729 -0.00671 C -0.09479 -0.01829 -0.13437 -0.00949 -0.1717 -0.00903 C -0.19514 -0.00486 -0.21892 -0.00579 -0.24253 -0.00232 C -0.25052 0.00092 -0.25469 0.00301 -0.26163 0.00856 C -0.26736 0.01296 -0.27066 0.02037 -0.27656 0.02338 C -0.28003 0.03981 -0.28681 0.05231 -0.29028 0.06898 C -0.29167 0.07616 -0.29028 0.08472 -0.29028 0.09282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flipH="1">
            <a:off x="1295400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5029201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3162300" y="7239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 flipH="1">
            <a:off x="3162300" y="4457701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3000" y="33586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3586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Wisdom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736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2" name="Explosion 2 11"/>
          <p:cNvSpPr/>
          <p:nvPr/>
        </p:nvSpPr>
        <p:spPr>
          <a:xfrm>
            <a:off x="3962400" y="2971800"/>
            <a:ext cx="1371600" cy="1295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flipH="1">
            <a:off x="1295400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5029201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3162300" y="7239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 flipH="1">
            <a:off x="3162300" y="4457701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3000" y="33586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3586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Wisdom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736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2" name="Explosion 2 11"/>
          <p:cNvSpPr/>
          <p:nvPr/>
        </p:nvSpPr>
        <p:spPr>
          <a:xfrm>
            <a:off x="2819400" y="1828800"/>
            <a:ext cx="3581400" cy="3505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3352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anose="020E0802020502020306" pitchFamily="34" charset="0"/>
              </a:rPr>
              <a:t>Principles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flipH="1">
            <a:off x="1295400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5029201" y="25908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3162300" y="723900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 flipH="1">
            <a:off x="3162300" y="4457701"/>
            <a:ext cx="2743200" cy="1905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3000" y="33586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3586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Wisdom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736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2" name="Explosion 2 11"/>
          <p:cNvSpPr/>
          <p:nvPr/>
        </p:nvSpPr>
        <p:spPr>
          <a:xfrm>
            <a:off x="2819400" y="1828800"/>
            <a:ext cx="3581400" cy="3505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3352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anose="020E0802020502020306" pitchFamily="34" charset="0"/>
              </a:rPr>
              <a:t>Principles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0" y="7620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Your Paradigm – or how you view the world.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6" name="Curved Connector 15"/>
          <p:cNvCxnSpPr>
            <a:stCxn id="4" idx="3"/>
          </p:cNvCxnSpPr>
          <p:nvPr/>
        </p:nvCxnSpPr>
        <p:spPr>
          <a:xfrm>
            <a:off x="3136900" y="1454498"/>
            <a:ext cx="1397000" cy="1884570"/>
          </a:xfrm>
          <a:prstGeom prst="curvedConnector2">
            <a:avLst/>
          </a:prstGeom>
          <a:ln w="920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1674125"/>
            <a:ext cx="3962400" cy="36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2590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Principles</a:t>
            </a:r>
            <a:endParaRPr lang="en-US" sz="4800" dirty="0"/>
          </a:p>
        </p:txBody>
      </p:sp>
      <p:sp>
        <p:nvSpPr>
          <p:cNvPr id="5" name="Right Arrow 4"/>
          <p:cNvSpPr/>
          <p:nvPr/>
        </p:nvSpPr>
        <p:spPr>
          <a:xfrm>
            <a:off x="2362200" y="838200"/>
            <a:ext cx="2362200" cy="28956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371600"/>
            <a:ext cx="2590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Paradigm</a:t>
            </a:r>
            <a:endParaRPr lang="en-US" sz="48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5067300" y="2171700"/>
            <a:ext cx="2362200" cy="28956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029200"/>
            <a:ext cx="2895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Mission</a:t>
            </a:r>
          </a:p>
          <a:p>
            <a:pPr algn="ctr"/>
            <a:r>
              <a:rPr lang="en-US" sz="4800" dirty="0" smtClean="0"/>
              <a:t>Statement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97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  <a:solidFill>
            <a:schemeClr val="bg2">
              <a:lumMod val="9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Habit One puts the actor in charge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Habit Two begins the creation (mental)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Habit Three continues the creation (physical)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This is the day-to-day, moment-to-moment doing it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>
              <a:lumMod val="90000"/>
              <a:alpha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Habit Three – Put First Things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vs. Personality Ethic (schools)</a:t>
            </a:r>
          </a:p>
          <a:p>
            <a:r>
              <a:rPr lang="en-US" dirty="0" smtClean="0"/>
              <a:t>Power of the Paradigm</a:t>
            </a:r>
          </a:p>
          <a:p>
            <a:r>
              <a:rPr lang="en-US" dirty="0" smtClean="0"/>
              <a:t>Habit Formation</a:t>
            </a:r>
          </a:p>
          <a:p>
            <a:r>
              <a:rPr lang="en-US" dirty="0" smtClean="0"/>
              <a:t>Maturity Continuum</a:t>
            </a:r>
          </a:p>
          <a:p>
            <a:r>
              <a:rPr lang="en-US" dirty="0" smtClean="0"/>
              <a:t>P/PC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101600" cmpd="thinThick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Perpetua Titling MT" panose="02020502060505020804" pitchFamily="18" charset="0"/>
              </a:rPr>
              <a:t>Time Management</a:t>
            </a:r>
            <a:endParaRPr lang="en-US" dirty="0">
              <a:latin typeface="Perpetua Titling MT" panose="020205020605050208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95250" cmpd="tri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Perpetua" panose="02020502060401020303" pitchFamily="18" charset="0"/>
              </a:rPr>
              <a:t>Where we spend out time tells us about our priorities</a:t>
            </a:r>
            <a:br>
              <a:rPr lang="en-US" dirty="0" smtClean="0">
                <a:latin typeface="Perpetua" panose="02020502060401020303" pitchFamily="18" charset="0"/>
              </a:rPr>
            </a:br>
            <a:endParaRPr lang="en-US" dirty="0">
              <a:latin typeface="Perpetua" panose="02020502060401020303" pitchFamily="18" charset="0"/>
            </a:endParaRPr>
          </a:p>
          <a:p>
            <a:r>
              <a:rPr lang="en-US" dirty="0" smtClean="0">
                <a:latin typeface="Perpetua" panose="02020502060401020303" pitchFamily="18" charset="0"/>
              </a:rPr>
              <a:t>We should use our goals and priorities to schedule our time</a:t>
            </a:r>
            <a:br>
              <a:rPr lang="en-US" dirty="0" smtClean="0">
                <a:latin typeface="Perpetua" panose="02020502060401020303" pitchFamily="18" charset="0"/>
              </a:rPr>
            </a:br>
            <a:endParaRPr lang="en-US" dirty="0" smtClean="0">
              <a:latin typeface="Perpetua" panose="02020502060401020303" pitchFamily="18" charset="0"/>
            </a:endParaRPr>
          </a:p>
          <a:p>
            <a:r>
              <a:rPr lang="en-US" dirty="0" smtClean="0">
                <a:latin typeface="Perpetua" panose="02020502060401020303" pitchFamily="18" charset="0"/>
              </a:rPr>
              <a:t>Caution – time should be managed in week chunks instead of daily chunks to allow for variance</a:t>
            </a:r>
          </a:p>
        </p:txBody>
      </p:sp>
    </p:spTree>
    <p:extLst>
      <p:ext uri="{BB962C8B-B14F-4D97-AF65-F5344CB8AC3E}">
        <p14:creationId xmlns:p14="http://schemas.microsoft.com/office/powerpoint/2010/main" val="28558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990600"/>
            <a:ext cx="0" cy="487680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57400" y="3352800"/>
            <a:ext cx="4648200" cy="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14478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181" y="1466671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21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Urgent                                                Not Urgent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8734" y="3091935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Important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Important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004" y="3905071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905071"/>
            <a:ext cx="11592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089666" y="838200"/>
            <a:ext cx="2253733" cy="2438401"/>
          </a:xfrm>
          <a:prstGeom prst="irregularSeal1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Quadrant I (Crisis)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Pressing Problems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Deadlines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Catastrophe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2477869"/>
            <a:ext cx="1676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Urgent and Important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953000"/>
            <a:ext cx="28194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Time =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and Burnout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990600"/>
            <a:ext cx="0" cy="487680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57400" y="3352800"/>
            <a:ext cx="4648200" cy="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14478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181" y="1466671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21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Urgent                                                Not Urgent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8734" y="3091935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Important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Important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004" y="3905071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905071"/>
            <a:ext cx="11592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4572000" y="3733800"/>
            <a:ext cx="2057400" cy="1676400"/>
          </a:xfrm>
          <a:prstGeom prst="cloud">
            <a:avLst/>
          </a:prstGeom>
          <a:solidFill>
            <a:schemeClr val="bg1">
              <a:lumMod val="8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3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Quadrant IV (Trivia)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Busy work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mail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phone calls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Pleasant Activities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5908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Urgent and Not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267200"/>
            <a:ext cx="1981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Time =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Irresponsible Management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990600"/>
            <a:ext cx="0" cy="487680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57400" y="3352800"/>
            <a:ext cx="4648200" cy="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14478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181" y="1466671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21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Urgent                                                Not Urgent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8734" y="3091935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Important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Important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004" y="3905071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905071"/>
            <a:ext cx="11592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Document 3">
            <a:hlinkClick r:id="" action="ppaction://noaction" highlightClick="1"/>
          </p:cNvPr>
          <p:cNvSpPr/>
          <p:nvPr/>
        </p:nvSpPr>
        <p:spPr>
          <a:xfrm>
            <a:off x="2209800" y="3429000"/>
            <a:ext cx="2069067" cy="2286002"/>
          </a:xfrm>
          <a:prstGeom prst="actionButtonDocumen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Quadrant III (Interruptions)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mail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phone calls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meetings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reports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429000"/>
            <a:ext cx="1600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Urgent but Important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715470"/>
            <a:ext cx="1981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Time =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Focus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990600"/>
            <a:ext cx="0" cy="487680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57400" y="3352800"/>
            <a:ext cx="4648200" cy="0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14478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181" y="1466671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21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Urgent                                                Not Urgent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8734" y="3091935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Important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Important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004" y="3905071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905071"/>
            <a:ext cx="11592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4419600" y="1219200"/>
            <a:ext cx="2133600" cy="1428929"/>
          </a:xfrm>
          <a:prstGeom prst="ellipseRibbon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Quadrant II (Prevention)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 Activities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Building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6488" y="2249269"/>
            <a:ext cx="15583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Urgent</a:t>
            </a:r>
          </a:p>
          <a:p>
            <a:pPr algn="ctr"/>
            <a:r>
              <a:rPr lang="en-US" dirty="0" smtClean="0"/>
              <a:t>but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648200" cy="1143000"/>
          </a:xfrm>
          <a:solidFill>
            <a:srgbClr val="CCFF99"/>
          </a:solidFill>
        </p:spPr>
        <p:txBody>
          <a:bodyPr/>
          <a:lstStyle/>
          <a:p>
            <a:r>
              <a:rPr lang="en-US" dirty="0" smtClean="0">
                <a:latin typeface="High Tower Text" panose="02040502050506030303" pitchFamily="18" charset="0"/>
              </a:rPr>
              <a:t>Quad II Activities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CCFF99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High Tower Text" panose="02040502050506030303" pitchFamily="18" charset="0"/>
              </a:rPr>
              <a:t>Covey states this is where our mission statement has the greatest impact</a:t>
            </a:r>
            <a:br>
              <a:rPr lang="en-US" sz="2800" dirty="0" smtClean="0">
                <a:latin typeface="High Tower Text" panose="02040502050506030303" pitchFamily="18" charset="0"/>
              </a:rPr>
            </a:br>
            <a:endParaRPr lang="en-US" sz="2800" dirty="0" smtClean="0">
              <a:latin typeface="High Tower Text" panose="020405020505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High Tower Text" panose="02040502050506030303" pitchFamily="18" charset="0"/>
              </a:rPr>
              <a:t>Do not be “problem-minded” but rather, “opportunity-minded”</a:t>
            </a:r>
            <a:br>
              <a:rPr lang="en-US" sz="2800" dirty="0" smtClean="0">
                <a:latin typeface="High Tower Text" panose="02040502050506030303" pitchFamily="18" charset="0"/>
              </a:rPr>
            </a:br>
            <a:endParaRPr lang="en-US" sz="2800" dirty="0" smtClean="0">
              <a:latin typeface="High Tower Text" panose="020405020505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High Tower Text" panose="02040502050506030303" pitchFamily="18" charset="0"/>
              </a:rPr>
              <a:t>Learn to say “No” – move all available time into Quadrant II activities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High Tower Text" panose="020405020505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High Tower Text" panose="02040502050506030303" pitchFamily="18" charset="0"/>
              </a:rPr>
              <a:t>Quadrant II activities are </a:t>
            </a:r>
            <a:r>
              <a:rPr lang="en-US" sz="2800" u="sng" dirty="0" smtClean="0">
                <a:latin typeface="High Tower Text" panose="02040502050506030303" pitchFamily="18" charset="0"/>
              </a:rPr>
              <a:t>planned</a:t>
            </a:r>
            <a:endParaRPr lang="en-US" sz="2800" u="sng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 vs. Personality</a:t>
            </a:r>
            <a:br>
              <a:rPr lang="en-US" dirty="0" smtClean="0"/>
            </a:br>
            <a:r>
              <a:rPr lang="en-US" sz="2700" dirty="0" smtClean="0"/>
              <a:t>(Schools of Thought on Leadership)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Character school of thought rests on traits and values of person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Personality school of thought arose right after WWI and continues, to a degree, today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Covey adopts wholly the Character School of Though (though sees the occasional utility in Personality-derived tools for short-term gain).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962400"/>
            <a:ext cx="662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Dale Carnegie “How to Win Friends and Influence People”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70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BF9FB"/>
          </a:solidFill>
        </p:spPr>
        <p:txBody>
          <a:bodyPr/>
          <a:lstStyle/>
          <a:p>
            <a:r>
              <a:rPr lang="en-US" dirty="0" smtClean="0"/>
              <a:t>Planning Quad II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  <a:solidFill>
            <a:srgbClr val="BBF9FB"/>
          </a:solidFill>
          <a:ln w="98425">
            <a:solidFill>
              <a:srgbClr val="CCFF99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 for a “people” dimension</a:t>
            </a:r>
            <a:b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3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Effective vs. Efficient – our relationships with persons are gauged by effectiveness, not efficiency</a:t>
            </a:r>
            <a:b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3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Plans require flexibility</a:t>
            </a:r>
            <a:b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3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Schedule tool is a servant, not a master</a:t>
            </a:r>
            <a:endParaRPr lang="en-US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62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US" dirty="0" smtClean="0">
                <a:latin typeface="Lucida Handwriting" panose="03010101010101010101" pitchFamily="66" charset="0"/>
              </a:rPr>
              <a:t>Getting Started</a:t>
            </a:r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(1)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Identify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roles (spouse, parent, partner, lawyer, leader, supporter, etc.)</a:t>
            </a:r>
            <a:b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2)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Choose </a:t>
            </a:r>
            <a:r>
              <a:rPr lang="en-US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Goals for the Roles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(at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least some of these goals should reflect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Quad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activities)</a:t>
            </a:r>
            <a:b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Schedule</a:t>
            </a:r>
            <a:b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4)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Daily Adapting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590871"/>
            <a:ext cx="2514600" cy="1200329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can you do in the next 15 minutes?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3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Delegation Authority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90800"/>
          </a:xfr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Delegate to time or delegate to people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chemeClr val="bg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Core of interdependence is to delegate to people</a:t>
            </a:r>
          </a:p>
          <a:p>
            <a:pPr>
              <a:buClr>
                <a:schemeClr val="bg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07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Type of Delegation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  <a:solidFill>
            <a:schemeClr val="accent4">
              <a:lumMod val="20000"/>
              <a:lumOff val="80000"/>
            </a:schemeClr>
          </a:solidFill>
          <a:ln w="444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Gofer delegation – in which the delegator dictates and manages every step in the process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Stewardship delegation – greater investment in time that will yield much greater outcome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9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Stewardship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47625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u="sng" dirty="0" smtClean="0"/>
              <a:t>Desired </a:t>
            </a:r>
            <a:r>
              <a:rPr lang="en-US" u="sng" dirty="0"/>
              <a:t>Results</a:t>
            </a:r>
            <a:r>
              <a:rPr lang="en-US" dirty="0"/>
              <a:t> - focus on what i</a:t>
            </a:r>
            <a:r>
              <a:rPr lang="en-US" dirty="0" smtClean="0"/>
              <a:t>s </a:t>
            </a:r>
            <a:r>
              <a:rPr lang="en-US" dirty="0"/>
              <a:t>to be done (and when); not how it us to be </a:t>
            </a:r>
            <a:r>
              <a:rPr lang="en-US" dirty="0" smtClean="0"/>
              <a:t>done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u="sng" dirty="0" smtClean="0"/>
              <a:t>Guidelines</a:t>
            </a:r>
            <a:r>
              <a:rPr lang="en-US" dirty="0" smtClean="0"/>
              <a:t> </a:t>
            </a:r>
            <a:r>
              <a:rPr lang="en-US" dirty="0"/>
              <a:t>- set broad boundaries of areas of operation but not so narrow that it becomes gofer </a:t>
            </a:r>
            <a:r>
              <a:rPr lang="en-US" dirty="0" smtClean="0"/>
              <a:t>delegation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u="sng" dirty="0" smtClean="0"/>
              <a:t>Resources</a:t>
            </a:r>
            <a:r>
              <a:rPr lang="en-US" dirty="0" smtClean="0"/>
              <a:t> </a:t>
            </a:r>
            <a:r>
              <a:rPr lang="en-US" dirty="0"/>
              <a:t>- identify those that are </a:t>
            </a:r>
            <a:r>
              <a:rPr lang="en-US" dirty="0" smtClean="0"/>
              <a:t>available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u="sng" dirty="0" smtClean="0"/>
              <a:t>Accountability</a:t>
            </a:r>
            <a:r>
              <a:rPr lang="en-US" dirty="0" smtClean="0"/>
              <a:t> </a:t>
            </a:r>
            <a:r>
              <a:rPr lang="en-US" dirty="0"/>
              <a:t>- explain the standards of </a:t>
            </a:r>
            <a:r>
              <a:rPr lang="en-US" dirty="0" smtClean="0"/>
              <a:t>performance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u="sng" dirty="0" smtClean="0"/>
              <a:t>Consequences</a:t>
            </a:r>
            <a:r>
              <a:rPr lang="en-US" dirty="0" smtClean="0"/>
              <a:t> </a:t>
            </a:r>
            <a:r>
              <a:rPr lang="en-US" dirty="0"/>
              <a:t>- success or failure will lead to what </a:t>
            </a:r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600200" y="1752600"/>
            <a:ext cx="1600200" cy="47244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114800" y="1752600"/>
            <a:ext cx="1600200" cy="47244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629400" y="1752600"/>
            <a:ext cx="1600200" cy="47244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900" y="762000"/>
            <a:ext cx="6858000" cy="144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1447" y="2971800"/>
            <a:ext cx="615553" cy="228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smtClean="0"/>
              <a:t>Be Proactive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66047" y="1600200"/>
            <a:ext cx="615553" cy="480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smtClean="0"/>
              <a:t>Begin With the End in Mind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2438400"/>
            <a:ext cx="615553" cy="33897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smtClean="0"/>
              <a:t>Put First Things First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85900" y="11209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Private Victories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26563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Success with ourselves (or within our own organizations) before we can have lasting successes with others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Mastery over ourselves (Habits 1, 2 and 3) leads to independence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Public victories lead to interdependence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07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24600" cy="1143000"/>
          </a:xfrm>
          <a:solidFill>
            <a:schemeClr val="bg2">
              <a:alpha val="85000"/>
            </a:schemeClr>
          </a:solidFill>
        </p:spPr>
        <p:txBody>
          <a:bodyPr/>
          <a:lstStyle/>
          <a:p>
            <a:r>
              <a:rPr lang="en-US" dirty="0" smtClean="0"/>
              <a:t>Emotional Bank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Relating with other persons requires that we have some common ground to exchange with them, or emotional bank accounts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spends out of his or her account by being discourteous, dishonest, distrustful, </a:t>
            </a:r>
            <a:r>
              <a:rPr lang="en-US" dirty="0"/>
              <a:t>cutting people off, </a:t>
            </a:r>
            <a:r>
              <a:rPr lang="en-US" dirty="0" smtClean="0"/>
              <a:t>ignoring people, arbitrary actions, </a:t>
            </a:r>
            <a:r>
              <a:rPr lang="en-US" dirty="0"/>
              <a:t>betraying trust, or </a:t>
            </a:r>
            <a:r>
              <a:rPr lang="en-US" dirty="0" smtClean="0"/>
              <a:t>threatening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Bankrupt Account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/>
          <a:lstStyle/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/>
              <a:t>Lack </a:t>
            </a:r>
            <a:r>
              <a:rPr lang="en-US" dirty="0"/>
              <a:t>of trust leaves an organization that is filled with measured </a:t>
            </a:r>
            <a:r>
              <a:rPr lang="en-US" dirty="0" smtClean="0"/>
              <a:t>words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/>
              <a:t>Tension </a:t>
            </a:r>
            <a:r>
              <a:rPr lang="en-US" dirty="0"/>
              <a:t>is </a:t>
            </a:r>
            <a:r>
              <a:rPr lang="en-US" dirty="0" smtClean="0"/>
              <a:t>high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/>
              <a:t>MFRs </a:t>
            </a:r>
            <a:r>
              <a:rPr lang="en-US" dirty="0"/>
              <a:t>are </a:t>
            </a:r>
            <a:r>
              <a:rPr lang="en-US" dirty="0" smtClean="0"/>
              <a:t>plentiful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/>
              <a:t>Politicking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/>
              <a:t>Flexibility </a:t>
            </a:r>
            <a:r>
              <a:rPr lang="en-US" dirty="0"/>
              <a:t>is </a:t>
            </a:r>
            <a:r>
              <a:rPr lang="en-US" dirty="0" smtClean="0"/>
              <a:t>gone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/>
              <a:t>Goleman and Co. would call </a:t>
            </a:r>
            <a:r>
              <a:rPr lang="en-US" dirty="0" smtClean="0"/>
              <a:t>this a </a:t>
            </a:r>
            <a:r>
              <a:rPr lang="en-US" dirty="0" smtClean="0"/>
              <a:t>dissonant organization (</a:t>
            </a:r>
            <a:r>
              <a:rPr lang="en-US" u="sng" dirty="0" smtClean="0"/>
              <a:t>Primal Leadership</a:t>
            </a:r>
            <a:r>
              <a:rPr lang="en-US" dirty="0" smtClean="0"/>
              <a:t>)</a:t>
            </a:r>
            <a:endParaRPr lang="en-US" dirty="0"/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505200"/>
            <a:ext cx="4191000" cy="15696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663300"/>
                </a:solidFill>
              </a:rPr>
              <a:t>Trust</a:t>
            </a:r>
            <a:endParaRPr lang="en-US" sz="9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Personality Traits</a:t>
            </a:r>
            <a:endParaRPr lang="en-US" sz="4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1569660"/>
            <a:ext cx="3048000" cy="259140"/>
          </a:xfrm>
          <a:prstGeom prst="straightConnector1">
            <a:avLst/>
          </a:prstGeom>
          <a:ln w="1016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3124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Character</a:t>
            </a:r>
          </a:p>
          <a:p>
            <a:pPr algn="ctr"/>
            <a:r>
              <a:rPr lang="en-US" sz="4800" b="1" dirty="0" smtClean="0"/>
              <a:t>Traits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4626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(based on principles)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946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8600"/>
            <a:ext cx="41878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 rot="5400000">
            <a:off x="1238250" y="2076450"/>
            <a:ext cx="1676400" cy="419100"/>
          </a:xfrm>
          <a:prstGeom prst="curvedConnector3">
            <a:avLst>
              <a:gd name="adj1" fmla="val 50000"/>
            </a:avLst>
          </a:prstGeom>
          <a:ln w="1270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6099" y="3391932"/>
            <a:ext cx="356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U</a:t>
            </a:r>
            <a:r>
              <a:rPr lang="en-US" sz="2400" dirty="0" smtClean="0"/>
              <a:t>nderstand </a:t>
            </a:r>
            <a:r>
              <a:rPr lang="en-US" sz="2400" dirty="0"/>
              <a:t>the person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114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Little Things Count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487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Keeping Promises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5558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4) Clarify Expectations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4567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5) Demonstrate Personal Integrity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38055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) Apologize Sincerely and Immediately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7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bg2"/>
          </a:solidFill>
          <a:ln w="2222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Based on work of </a:t>
            </a:r>
            <a:r>
              <a:rPr lang="en-US" sz="4000" u="sng" dirty="0" smtClean="0"/>
              <a:t>Getting to Yes</a:t>
            </a:r>
            <a:br>
              <a:rPr lang="en-US" sz="4000" u="sng" dirty="0" smtClean="0"/>
            </a:br>
            <a:r>
              <a:rPr lang="en-US" sz="2400" dirty="0" smtClean="0"/>
              <a:t>by Roger Fisher and William </a:t>
            </a:r>
            <a:r>
              <a:rPr lang="en-US" sz="2400" dirty="0" err="1" smtClean="0"/>
              <a:t>Ury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Many people/organizations see world through a competition paradigm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Employees do what gets counted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alpha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Habit Four – Think Win-Win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1143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6 Possible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Win-Win: mutually beneficial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Win-Lose: only one party gets what they want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Lose-Win: capitulation (think Neville Chamberlain)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Lose-Lose: revenge driven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Win: winning party does not care what others want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Win-Win or No Deal: mutually beneficial or we seek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914400" y="2667000"/>
            <a:ext cx="1524000" cy="18288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267670"/>
            <a:ext cx="114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2667000" y="3729334"/>
            <a:ext cx="1219200" cy="1"/>
          </a:xfrm>
          <a:prstGeom prst="curvedConnector3">
            <a:avLst/>
          </a:prstGeom>
          <a:ln w="2540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45908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Integrity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Maturity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Abundance                  Mentality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62400" y="2743200"/>
            <a:ext cx="16002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0" y="3429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Relationships</a:t>
            </a:r>
            <a:endParaRPr lang="en-US" sz="2000" b="1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5715000" y="3733799"/>
            <a:ext cx="1219200" cy="1"/>
          </a:xfrm>
          <a:prstGeom prst="curvedConnector3">
            <a:avLst/>
          </a:prstGeom>
          <a:ln w="2540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ultidocument 16"/>
          <p:cNvSpPr/>
          <p:nvPr/>
        </p:nvSpPr>
        <p:spPr>
          <a:xfrm>
            <a:off x="7010400" y="2667000"/>
            <a:ext cx="1752600" cy="1923871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200" y="3330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Win-Win</a:t>
            </a:r>
          </a:p>
          <a:p>
            <a:pPr algn="ctr"/>
            <a:r>
              <a:rPr lang="en-US" sz="2000" b="1" dirty="0" smtClean="0"/>
              <a:t>Agreements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31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4" grpId="0" animBg="1"/>
      <p:bldP spid="15" grpId="0"/>
      <p:bldP spid="17" grpId="0" animBg="1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295400" y="546100"/>
            <a:ext cx="5791200" cy="579120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Win-Win Agreements</a:t>
            </a:r>
            <a:endParaRPr lang="en-US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600200" y="2667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100" dirty="0" smtClean="0"/>
              <a:t>Desired results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100" dirty="0" smtClean="0"/>
              <a:t>Guidelines </a:t>
            </a:r>
            <a:r>
              <a:rPr lang="en-US" sz="2100" dirty="0"/>
              <a:t>specified about how those results are to be </a:t>
            </a:r>
            <a:r>
              <a:rPr lang="en-US" sz="2100" dirty="0" smtClean="0"/>
              <a:t>obtained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100" dirty="0" smtClean="0"/>
              <a:t>Resources </a:t>
            </a:r>
            <a:r>
              <a:rPr lang="en-US" sz="2100" dirty="0"/>
              <a:t>used to accomplish the </a:t>
            </a:r>
            <a:r>
              <a:rPr lang="en-US" sz="2100" dirty="0" smtClean="0"/>
              <a:t>results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100" dirty="0" smtClean="0"/>
              <a:t>Accountability </a:t>
            </a:r>
            <a:r>
              <a:rPr lang="en-US" sz="2100" dirty="0"/>
              <a:t>for </a:t>
            </a:r>
            <a:r>
              <a:rPr lang="en-US" sz="2100" dirty="0" smtClean="0"/>
              <a:t>action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100" dirty="0" smtClean="0"/>
              <a:t>Consequences </a:t>
            </a:r>
            <a:r>
              <a:rPr lang="en-US" sz="2100" dirty="0"/>
              <a:t>of the evaluation of performance (good or bad</a:t>
            </a:r>
            <a:r>
              <a:rPr lang="en-US" sz="2100" dirty="0" smtClean="0"/>
              <a:t>)</a:t>
            </a:r>
            <a:endParaRPr lang="en-US" sz="2100" dirty="0"/>
          </a:p>
        </p:txBody>
      </p:sp>
      <p:sp>
        <p:nvSpPr>
          <p:cNvPr id="6" name="Right Brace 5"/>
          <p:cNvSpPr/>
          <p:nvPr/>
        </p:nvSpPr>
        <p:spPr>
          <a:xfrm>
            <a:off x="5638800" y="2667000"/>
            <a:ext cx="762000" cy="2590800"/>
          </a:xfrm>
          <a:prstGeom prst="rightBrac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276600"/>
            <a:ext cx="14478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Focus on Results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546100"/>
            <a:ext cx="3200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Stewardship Delegation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9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Precursors to Win-Win</a:t>
            </a:r>
            <a:br>
              <a:rPr lang="en-US" dirty="0" smtClean="0">
                <a:latin typeface="High Tower Text" panose="02040502050506030303" pitchFamily="18" charset="0"/>
              </a:rPr>
            </a:br>
            <a:r>
              <a:rPr lang="en-US" sz="2700" dirty="0" smtClean="0">
                <a:latin typeface="High Tower Text" panose="02040502050506030303" pitchFamily="18" charset="0"/>
              </a:rPr>
              <a:t>(in the organizational setting)</a:t>
            </a:r>
            <a:endParaRPr lang="en-US" sz="27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High Tower Text" panose="02040502050506030303" pitchFamily="18" charset="0"/>
              </a:rPr>
              <a:t>Trust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High Tower Text" panose="02040502050506030303" pitchFamily="18" charset="0"/>
              </a:rPr>
              <a:t>Abundance Mentality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High Tower Text" panose="02040502050506030303" pitchFamily="18" charset="0"/>
              </a:rPr>
              <a:t>Organizational Rewards Win-Win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High Tower Text" panose="02040502050506030303" pitchFamily="18" charset="0"/>
              </a:rPr>
              <a:t>Visible </a:t>
            </a:r>
            <a:r>
              <a:rPr lang="en-US" sz="3600" b="1" dirty="0">
                <a:latin typeface="High Tower Text" panose="02040502050506030303" pitchFamily="18" charset="0"/>
              </a:rPr>
              <a:t>Rewards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High Tower Text" panose="02040502050506030303" pitchFamily="18" charset="0"/>
              </a:rPr>
              <a:t>Commitment from the Entire Organization – training, planning, communications, etc.</a:t>
            </a:r>
          </a:p>
        </p:txBody>
      </p:sp>
    </p:spTree>
    <p:extLst>
      <p:ext uri="{BB962C8B-B14F-4D97-AF65-F5344CB8AC3E}">
        <p14:creationId xmlns:p14="http://schemas.microsoft.com/office/powerpoint/2010/main" val="7578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91000" cy="1143000"/>
          </a:xfrm>
          <a:solidFill>
            <a:schemeClr val="bg2"/>
          </a:solidFill>
          <a:ln w="317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Abundance Mentality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solidFill>
            <a:schemeClr val="bg2"/>
          </a:solidFill>
          <a:ln w="2222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There is enough for everybody</a:t>
            </a:r>
          </a:p>
          <a:p>
            <a:r>
              <a:rPr lang="en-US" dirty="0" smtClean="0"/>
              <a:t>As opposed to the Scarcity Mentality</a:t>
            </a:r>
          </a:p>
          <a:p>
            <a:r>
              <a:rPr lang="en-US" dirty="0" smtClean="0"/>
              <a:t>Share credit, power and profit</a:t>
            </a:r>
          </a:p>
          <a:p>
            <a:r>
              <a:rPr lang="en-US" dirty="0" smtClean="0"/>
              <a:t>Does your worth come from comparative value?</a:t>
            </a:r>
          </a:p>
          <a:p>
            <a:r>
              <a:rPr lang="en-US" dirty="0" smtClean="0"/>
              <a:t>Those involved in Abundance Mentality are excellent teammates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76200"/>
            <a:ext cx="5486400" cy="1143000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Relational Trust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High Emotional Bank Account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Respect is a natural bi-product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Differences can be effectively communicated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This can lead to a greater number of alternatives for solutions (Win-Win)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29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Habit </a:t>
            </a:r>
            <a:r>
              <a:rPr lang="en-US" dirty="0" smtClean="0"/>
              <a:t>Five </a:t>
            </a:r>
            <a:r>
              <a:rPr lang="en-US" dirty="0"/>
              <a:t>– </a:t>
            </a:r>
            <a:r>
              <a:rPr lang="en-US" dirty="0" smtClean="0"/>
              <a:t>Seek First to Understand, Then to be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This habit requires diagnosis (to understand)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Diagnosis requires effective listening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We spend years learning how to read, write and speak, but not how to listen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“Intent to reply” is how most of us listen (formulating a response while the other person is speaking)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This is listening through our own paradigm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“Empathic Listening”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Listening with the intent to understand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Professionals need to understand the needs, concerns and situation before recommending a course of action…this requires empathic listening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4 levels of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“Seasoned Woman” vs. Young Woman drawing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5257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4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</a:rPr>
              <a:t>4 Level of Competency</a:t>
            </a:r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Lucida Bright" panose="02040602050505020304" pitchFamily="18" charset="0"/>
              </a:rPr>
              <a:t>Mimic Content</a:t>
            </a:r>
            <a:br>
              <a:rPr lang="en-US" dirty="0" smtClean="0">
                <a:latin typeface="Lucida Bright" panose="02040602050505020304" pitchFamily="18" charset="0"/>
              </a:rPr>
            </a:br>
            <a:endParaRPr lang="en-US" dirty="0" smtClean="0">
              <a:latin typeface="Lucida Bright" panose="020406020505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Lucida Bright" panose="02040602050505020304" pitchFamily="18" charset="0"/>
              </a:rPr>
              <a:t>Rephrase the Content</a:t>
            </a:r>
            <a:br>
              <a:rPr lang="en-US" dirty="0" smtClean="0">
                <a:latin typeface="Lucida Bright" panose="02040602050505020304" pitchFamily="18" charset="0"/>
              </a:rPr>
            </a:br>
            <a:endParaRPr lang="en-US" dirty="0" smtClean="0">
              <a:latin typeface="Lucida Bright" panose="020406020505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Lucida Bright" panose="02040602050505020304" pitchFamily="18" charset="0"/>
              </a:rPr>
              <a:t>Reflect the Feeling</a:t>
            </a:r>
            <a:br>
              <a:rPr lang="en-US" dirty="0" smtClean="0">
                <a:latin typeface="Lucida Bright" panose="02040602050505020304" pitchFamily="18" charset="0"/>
              </a:rPr>
            </a:br>
            <a:endParaRPr lang="en-US" dirty="0" smtClean="0">
              <a:latin typeface="Lucida Bright" panose="020406020505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Lucida Bright" panose="02040602050505020304" pitchFamily="18" charset="0"/>
              </a:rPr>
              <a:t>Rephrase the Content &amp; Reflect the Feeling</a:t>
            </a: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Check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 2" panose="05020102010507070707" pitchFamily="18" charset="2"/>
              <a:buChar char="O"/>
            </a:pPr>
            <a:r>
              <a:rPr lang="en-US" dirty="0" smtClean="0"/>
              <a:t>Pre-existing prejudices (young woman vs. old woman in picture)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 2" panose="05020102010507070707" pitchFamily="18" charset="2"/>
              <a:buChar char="O"/>
            </a:pPr>
            <a:r>
              <a:rPr lang="en-US" dirty="0" smtClean="0"/>
              <a:t>I’m spouse-centric while you are work-centric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 2" panose="05020102010507070707" pitchFamily="18" charset="2"/>
              <a:buChar char="O"/>
            </a:pPr>
            <a:r>
              <a:rPr lang="en-US" dirty="0" smtClean="0"/>
              <a:t>I am of the Scarce Mentality and you are of the Abundance Mentality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 2" panose="05020102010507070707" pitchFamily="18" charset="2"/>
              <a:buChar char="O"/>
            </a:pPr>
            <a:r>
              <a:rPr lang="en-US" dirty="0" smtClean="0"/>
              <a:t>I am Right Brain holistic while you are Left Brain analytical</a:t>
            </a:r>
          </a:p>
        </p:txBody>
      </p:sp>
    </p:spTree>
    <p:extLst>
      <p:ext uri="{BB962C8B-B14F-4D97-AF65-F5344CB8AC3E}">
        <p14:creationId xmlns:p14="http://schemas.microsoft.com/office/powerpoint/2010/main" val="32558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492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Habit </a:t>
            </a:r>
            <a:r>
              <a:rPr lang="en-US" b="1" dirty="0" smtClean="0"/>
              <a:t>Six </a:t>
            </a:r>
            <a:r>
              <a:rPr lang="en-US" b="1" dirty="0"/>
              <a:t>– </a:t>
            </a:r>
            <a:r>
              <a:rPr lang="en-US" b="1" dirty="0" smtClean="0"/>
              <a:t>Synergize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Synergy = the whole is greater than the parts, or the real definition of a team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Trust is an indispensable element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Diversity of viewpoint is an indispensable element</a:t>
            </a:r>
          </a:p>
        </p:txBody>
      </p:sp>
    </p:spTree>
    <p:extLst>
      <p:ext uri="{BB962C8B-B14F-4D97-AF65-F5344CB8AC3E}">
        <p14:creationId xmlns:p14="http://schemas.microsoft.com/office/powerpoint/2010/main" val="2445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  <a:solidFill>
            <a:srgbClr val="FFFFFF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Too many adopt the win-lose outlook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you identify internal competitions in your agency?</a:t>
            </a:r>
          </a:p>
          <a:p>
            <a:endParaRPr lang="en-US" dirty="0"/>
          </a:p>
          <a:p>
            <a:r>
              <a:rPr lang="en-US" dirty="0" smtClean="0"/>
              <a:t>Are you ever in competition with your client?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Reversion to the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220200" cy="48006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Char char="ö"/>
            </a:pPr>
            <a:r>
              <a:rPr lang="en-US" sz="3400" dirty="0" smtClean="0">
                <a:solidFill>
                  <a:srgbClr val="FF0000"/>
                </a:solidFill>
              </a:rPr>
              <a:t>Restraining Forces</a:t>
            </a: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3400" dirty="0" smtClean="0">
                <a:solidFill>
                  <a:srgbClr val="00B050"/>
                </a:solidFill>
              </a:rPr>
              <a:t>Driving Forces</a:t>
            </a: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3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 2" panose="05020102010507070707" pitchFamily="18" charset="2"/>
              <a:buChar char="ö"/>
            </a:pP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  <a:t>Bureaucracies generate powerful </a:t>
            </a:r>
            <a:r>
              <a:rPr lang="en-US" sz="3400" dirty="0" smtClean="0">
                <a:solidFill>
                  <a:srgbClr val="FF0000"/>
                </a:solidFill>
              </a:rPr>
              <a:t>Restraining Forces</a:t>
            </a: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3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 2" panose="05020102010507070707" pitchFamily="18" charset="2"/>
              <a:buChar char="ö"/>
            </a:pP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</a:rPr>
              <a:t>Individuals and small groups can generate </a:t>
            </a:r>
            <a:r>
              <a:rPr lang="en-US" sz="3400" dirty="0" smtClean="0">
                <a:solidFill>
                  <a:srgbClr val="00B050"/>
                </a:solidFill>
              </a:rPr>
              <a:t>Driving Forces</a:t>
            </a:r>
          </a:p>
        </p:txBody>
      </p:sp>
    </p:spTree>
    <p:extLst>
      <p:ext uri="{BB962C8B-B14F-4D97-AF65-F5344CB8AC3E}">
        <p14:creationId xmlns:p14="http://schemas.microsoft.com/office/powerpoint/2010/main" val="26830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Trust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Low Trust Environment is a defensive environment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CYA, MFR, email follow-ups and stilted conversations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Communication is curtailed</a:t>
            </a:r>
            <a:endParaRPr lang="en-US" dirty="0"/>
          </a:p>
        </p:txBody>
      </p:sp>
      <p:pic>
        <p:nvPicPr>
          <p:cNvPr id="2050" name="Picture 2" descr="C:\Users\jbesselm\AppData\Local\Microsoft\Windows\Temporary Internet Files\Content.IE5\X0WWI5CZ\Maginot_Lin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477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412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From </a:t>
            </a:r>
            <a:r>
              <a:rPr lang="en-US" b="1" dirty="0"/>
              <a:t>“Speed of </a:t>
            </a:r>
            <a:r>
              <a:rPr lang="en-US" b="1" dirty="0" smtClean="0"/>
              <a:t>Trust”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“When leaders fundamentally don’t believe people can be trusted, they create a system and structures that reflect that belief, such as hierarchy, multiple layers of management, and cumbersome processes.”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-Stephen M.R. Covey-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9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685800" y="1447800"/>
            <a:ext cx="2209800" cy="1905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0100" y="1988403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Personal Initiative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838200" y="1600200"/>
            <a:ext cx="2209800" cy="1905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3100" y="2140803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Inspiration</a:t>
            </a:r>
          </a:p>
          <a:p>
            <a:pPr algn="ctr"/>
            <a:r>
              <a:rPr lang="en-US" sz="2400" dirty="0" smtClean="0"/>
              <a:t>From the Top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990600" y="1752600"/>
            <a:ext cx="2209800" cy="1905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2286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Book We Just Read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1143000" y="1905000"/>
            <a:ext cx="2209800" cy="1905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24456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Friends Are Going to Help 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1295400" y="2057400"/>
            <a:ext cx="2209800" cy="1905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2590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Boss Said To Do It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84138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Driving Forces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C:\Users\jbesselm\AppData\Local\Microsoft\Windows\Temporary Internet Files\Content.IE5\9Y0EWY5Q\mountain5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648200" cy="3124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81600" y="7322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“We don’t do it that way”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72100" y="692973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“Who said?”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7010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“The Directive is interpreted to prohibit…”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68768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“We’ve never done that before.”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Restraining Forces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jbesselm\AppData\Local\Microsoft\Windows\Temporary Internet Files\Content.IE5\X0WWI5CZ\Alarm-Clock-1292327152_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0"/>
            <a:ext cx="2286000" cy="17526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1242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Q.  Where does your office sit?</a:t>
            </a:r>
          </a:p>
          <a:p>
            <a:endParaRPr lang="en-US" sz="2400" dirty="0"/>
          </a:p>
          <a:p>
            <a:r>
              <a:rPr lang="en-US" sz="2400" dirty="0" smtClean="0"/>
              <a:t>Q.  </a:t>
            </a:r>
            <a:r>
              <a:rPr lang="en-US" sz="2400" dirty="0" smtClean="0"/>
              <a:t>What role does it play in overcoming the obstacle?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0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8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8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8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8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9" grpId="0" animBg="1"/>
      <p:bldP spid="13" grpId="0"/>
      <p:bldP spid="10" grpId="0" animBg="1"/>
      <p:bldP spid="14" grpId="0"/>
      <p:bldP spid="11" grpId="0" animBg="1"/>
      <p:bldP spid="15" grpId="0"/>
      <p:bldP spid="16" grpId="0" animBg="1"/>
      <p:bldP spid="17" grpId="0"/>
      <p:bldP spid="21" grpId="0"/>
      <p:bldP spid="22" grpId="0"/>
      <p:bldP spid="23" grpId="0"/>
      <p:bldP spid="2" grpId="0"/>
      <p:bldP spid="3" grpId="0"/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19800" cy="1143000"/>
          </a:xfr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The “agency”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buFont typeface="Wingdings 2" panose="05020102010507070707" pitchFamily="18" charset="2"/>
              <a:buChar char="ö"/>
            </a:pPr>
            <a:r>
              <a:rPr lang="en-US" sz="3600" dirty="0">
                <a:solidFill>
                  <a:prstClr val="black"/>
                </a:solidFill>
              </a:rPr>
              <a:t>Over time, Restraining Forces win </a:t>
            </a:r>
            <a:r>
              <a:rPr lang="en-US" sz="3600" dirty="0" smtClean="0">
                <a:solidFill>
                  <a:prstClr val="black"/>
                </a:solidFill>
              </a:rPr>
              <a:t>out</a:t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US" sz="3600" dirty="0">
              <a:solidFill>
                <a:prstClr val="black"/>
              </a:solidFill>
            </a:endParaRPr>
          </a:p>
          <a:p>
            <a:pPr lvl="0">
              <a:buFont typeface="Wingdings 2" panose="05020102010507070707" pitchFamily="18" charset="2"/>
              <a:buChar char="ö"/>
            </a:pPr>
            <a:r>
              <a:rPr lang="en-US" sz="3600" dirty="0">
                <a:solidFill>
                  <a:prstClr val="black"/>
                </a:solidFill>
              </a:rPr>
              <a:t>Increase Driving Force or reduce Restraining </a:t>
            </a:r>
            <a:r>
              <a:rPr lang="en-US" sz="3600" dirty="0" smtClean="0">
                <a:solidFill>
                  <a:prstClr val="black"/>
                </a:solidFill>
              </a:rPr>
              <a:t>Force</a:t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US" sz="3600" dirty="0">
              <a:solidFill>
                <a:prstClr val="black"/>
              </a:solidFill>
            </a:endParaRPr>
          </a:p>
          <a:p>
            <a:pPr lvl="0">
              <a:buFont typeface="Wingdings 2" panose="05020102010507070707" pitchFamily="18" charset="2"/>
              <a:buChar char="ö"/>
            </a:pPr>
            <a:r>
              <a:rPr lang="en-US" sz="3600" dirty="0">
                <a:solidFill>
                  <a:prstClr val="black"/>
                </a:solidFill>
              </a:rPr>
              <a:t>Synergy works to reduce Restraining Force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93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en-US" dirty="0" smtClean="0"/>
              <a:t>Diversify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/>
          </a:solidFill>
          <a:ln>
            <a:solidFill>
              <a:srgbClr val="996633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Value differences in the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 team made up of just punters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Every NFL team has a punter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Every NFL team has a place kicker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Some NFL teams have a kick-off kicker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181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663300"/>
                </a:solidFill>
              </a:rPr>
              <a:t>Why?</a:t>
            </a:r>
            <a:endParaRPr lang="en-US" sz="6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 Formation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7944195"/>
              </p:ext>
            </p:extLst>
          </p:nvPr>
        </p:nvGraphicFramePr>
        <p:xfrm>
          <a:off x="1524000" y="1397000"/>
          <a:ext cx="6096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602315" y="2971800"/>
            <a:ext cx="2893485" cy="990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631" y="2249269"/>
            <a:ext cx="2891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Habit Creation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03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/>
              <a:t>Habit 7 – Sharpening the Saw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77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Dimensions of Renewal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0" y="17526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Physical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44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Spiritual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44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Mental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150" y="54850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Social/Emotional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78100" y="28956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Nutrition</a:t>
            </a:r>
          </a:p>
          <a:p>
            <a:pPr algn="ctr"/>
            <a:r>
              <a:rPr lang="en-US" sz="4800" b="1" dirty="0" smtClean="0"/>
              <a:t>&amp;</a:t>
            </a:r>
          </a:p>
          <a:p>
            <a:pPr algn="ctr"/>
            <a:r>
              <a:rPr lang="en-US" sz="4800" b="1" dirty="0" smtClean="0"/>
              <a:t>Exercise</a:t>
            </a:r>
            <a:endParaRPr lang="en-US" sz="4800" b="1" dirty="0"/>
          </a:p>
        </p:txBody>
      </p:sp>
      <p:pic>
        <p:nvPicPr>
          <p:cNvPr id="4098" name="Picture 2" descr="C:\Users\jbesselm\AppData\Local\Microsoft\Windows\Temporary Internet Files\Content.IE5\9Y0EWY5Q\fruit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75000"/>
            <a:ext cx="2286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besselm\AppData\Local\Microsoft\Windows\Temporary Internet Files\Content.IE5\9Y0EWY5Q\aerobic-exercise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2987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92900" y="5341203"/>
            <a:ext cx="15367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Quad II</a:t>
            </a:r>
          </a:p>
          <a:p>
            <a:pPr algn="ctr"/>
            <a:r>
              <a:rPr lang="en-US" sz="2400" b="1" dirty="0" smtClean="0"/>
              <a:t>Activity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05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Dimensions of Renewal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0" y="17526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Physical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44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Spiritual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44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Mental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150" y="54850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Social/Emotional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9005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Habit Two: Begin with the End in Mind</a:t>
            </a:r>
            <a:endParaRPr lang="en-US" sz="2400" dirty="0"/>
          </a:p>
        </p:txBody>
      </p:sp>
      <p:pic>
        <p:nvPicPr>
          <p:cNvPr id="5122" name="Picture 2" descr="C:\Users\jbesselm\AppData\Local\Microsoft\Windows\Temporary Internet Files\Content.IE5\9Y0EWY5Q\pray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286000" cy="1714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besselm\AppData\Local\Microsoft\Windows\Temporary Internet Files\Content.IE5\X0WWI5CZ\3747796338_ae8565af88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286000" cy="1714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besselm\AppData\Local\Microsoft\Windows\Temporary Internet Files\Content.IE5\X0WWI5CZ\4309288525_20ded8f0ac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8" y="4602480"/>
            <a:ext cx="1665732" cy="1950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besselm\AppData\Local\Microsoft\Windows\Temporary Internet Files\Content.IE5\X0WWI5CZ\music__ambiance_by_ark4n-d4nh2ji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62500"/>
            <a:ext cx="2286000" cy="1714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25101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Serving others leads to centered-existence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7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3" grpId="1"/>
      <p:bldP spid="10" grpId="0"/>
      <p:bldP spid="10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Dimensions of Renewal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0" y="17526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Physical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44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Spiritual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44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Mental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150" y="54850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Social/Emotional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3200400"/>
            <a:ext cx="2514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Challenge your mind!</a:t>
            </a:r>
            <a:endParaRPr lang="en-US" sz="4000" dirty="0"/>
          </a:p>
        </p:txBody>
      </p:sp>
      <p:cxnSp>
        <p:nvCxnSpPr>
          <p:cNvPr id="14" name="Curved Connector 13"/>
          <p:cNvCxnSpPr>
            <a:stCxn id="3" idx="0"/>
          </p:cNvCxnSpPr>
          <p:nvPr/>
        </p:nvCxnSpPr>
        <p:spPr>
          <a:xfrm rot="5400000" flipH="1" flipV="1">
            <a:off x="5200650" y="1771650"/>
            <a:ext cx="990600" cy="1866900"/>
          </a:xfrm>
          <a:prstGeom prst="curvedConnector2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jbesselm\AppData\Local\Microsoft\Windows\Temporary Internet Files\Content.IE5\GJDRHPY8\book_1_Lar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61315"/>
            <a:ext cx="2237232" cy="14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besselm\AppData\Local\Microsoft\Windows\Temporary Internet Files\Content.IE5\X0WWI5CZ\5_national_gallery_of_modern_art_mumbai-qp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03435"/>
            <a:ext cx="1976437" cy="14211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stCxn id="3" idx="2"/>
          </p:cNvCxnSpPr>
          <p:nvPr/>
        </p:nvCxnSpPr>
        <p:spPr>
          <a:xfrm rot="16200000" flipH="1">
            <a:off x="5150861" y="4135478"/>
            <a:ext cx="1090178" cy="1866900"/>
          </a:xfrm>
          <a:prstGeom prst="curvedConnector2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jbesselm\AppData\Local\Microsoft\Windows\Temporary Internet Files\Content.IE5\FW0AO26D\aviao-e-a-lu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57638"/>
            <a:ext cx="2286000" cy="14286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urved Connector 19"/>
          <p:cNvCxnSpPr>
            <a:stCxn id="3" idx="2"/>
          </p:cNvCxnSpPr>
          <p:nvPr/>
        </p:nvCxnSpPr>
        <p:spPr>
          <a:xfrm rot="5400000">
            <a:off x="3322060" y="4173579"/>
            <a:ext cx="1090180" cy="1790700"/>
          </a:xfrm>
          <a:prstGeom prst="curvedConnector2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C:\Users\jbesselm\AppData\Local\Microsoft\Windows\Temporary Internet Files\Content.IE5\FW0AO26D\435921_10a21d2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24000"/>
            <a:ext cx="2184400" cy="17044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urved Connector 23"/>
          <p:cNvCxnSpPr>
            <a:stCxn id="3" idx="0"/>
          </p:cNvCxnSpPr>
          <p:nvPr/>
        </p:nvCxnSpPr>
        <p:spPr>
          <a:xfrm rot="16200000" flipV="1">
            <a:off x="3333750" y="1771650"/>
            <a:ext cx="990600" cy="1866900"/>
          </a:xfrm>
          <a:prstGeom prst="curvedConnector2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Dimensions of Renewal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0" y="17526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Physical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44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Spiritual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44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Mental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150" y="54850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Social/Emotional</a:t>
            </a:r>
            <a:endParaRPr lang="en-US" sz="3600" b="1" dirty="0"/>
          </a:p>
        </p:txBody>
      </p:sp>
      <p:sp>
        <p:nvSpPr>
          <p:cNvPr id="8" name="Right Brace 7"/>
          <p:cNvSpPr/>
          <p:nvPr/>
        </p:nvSpPr>
        <p:spPr>
          <a:xfrm>
            <a:off x="2743200" y="2346762"/>
            <a:ext cx="914400" cy="3063438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35124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Intellectual</a:t>
            </a:r>
          </a:p>
          <a:p>
            <a:pPr algn="ctr"/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5029200" y="3352800"/>
            <a:ext cx="990600" cy="1066800"/>
          </a:xfrm>
          <a:prstGeom prst="lef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3505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Emotional</a:t>
            </a:r>
          </a:p>
          <a:p>
            <a:pPr algn="ctr"/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1748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Hour a Day</a:t>
            </a:r>
            <a:endParaRPr lang="en-US" sz="2400" dirty="0"/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3504516" y="2248584"/>
            <a:ext cx="1334869" cy="1257300"/>
          </a:xfrm>
          <a:prstGeom prst="curvedConnector3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1961 -0.00301 0.03871 -0.00695 0.05833 -0.00903 C 0.06441 -0.01019 0.07048 -0.01088 0.07639 -0.0125 C 0.08021 -0.01343 0.08385 -0.01482 0.0875 -0.01597 C 0.08941 -0.01667 0.09305 -0.01783 0.09305 -0.01759 C 0.09496 -0.01945 0.09652 -0.0213 0.09861 -0.02292 C 0.09982 -0.02361 0.10156 -0.02338 0.10277 -0.02454 C 0.10764 -0.02847 0.1118 -0.03449 0.11666 -0.03866 C 0.12396 -0.05232 0.14027 -0.07292 0.15139 -0.08241 C 0.15364 -0.09097 0.1592 -0.09792 0.16389 -0.10486 C 0.17673 -0.12384 0.18541 -0.14931 0.20277 -0.16273 C 0.20625 -0.1713 0.21041 -0.17593 0.21666 -0.18171 C 0.21996 -0.19005 0.22569 -0.1956 0.23194 -0.20093 C 0.2408 -0.21759 0.26007 -0.23241 0.27361 -0.24283 C 0.27812 -0.25116 0.28073 -0.24722 0.28611 -0.25509 C 0.28836 -0.2581 0.28975 -0.26204 0.29166 -0.26551 C 0.29618 -0.27384 0.30486 -0.28333 0.3125 -0.28796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-0.02136 0.00069 -0.04063 3.7037E-6 -0.06042 0.00671 C -0.08229 0.01435 -0.10157 0.02615 -0.12466 0.03009 C -0.13334 0.03449 -0.14271 0.03657 -0.15157 0.04097 C -0.15886 0.0449 -0.16476 0.04768 -0.17292 0.0493 C -0.18108 0.05486 -0.17257 0.04953 -0.18229 0.05347 C -0.19115 0.05694 -0.19844 0.06203 -0.20782 0.06435 C -0.20955 0.06574 -0.21111 0.06736 -0.2132 0.06851 C -0.21424 0.06921 -0.21598 0.06898 -0.21719 0.0699 C -0.22118 0.07291 -0.225 0.07662 -0.22917 0.07939 C -0.23368 0.08264 -0.23542 0.0875 -0.23993 0.09051 C -0.2415 0.09583 -0.24028 0.09351 -0.24375 0.09745 " pathEditMode="relative" rAng="0" ptsTypes="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4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2268 C -0.01076 -0.02037 -0.01788 -0.01666 -0.02586 -0.01435 C -0.04566 -0.00393 -0.06597 0.0051 -0.08611 0.01436 C -0.11423 0.02709 -0.09514 0.02269 -0.11441 0.02593 C -0.15468 0.04445 -0.19305 0.07153 -0.23194 0.09352 C -0.25312 0.10533 -0.27673 0.1125 -0.29739 0.12547 C -0.31319 0.13519 -0.32916 0.13982 -0.34531 0.14746 C -0.34913 0.14885 -0.35225 0.15255 -0.35607 0.15394 C -0.3684 0.15973 -0.38298 0.16088 -0.39566 0.1625 C -0.40434 0.16505 -0.41319 0.16644 -0.42152 0.16945 C -0.45034 0.16875 -0.47899 0.16875 -0.50764 0.1676 C -0.52257 0.1669 -0.5375 0.15903 -0.55208 0.15903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8" grpId="1" animBg="1"/>
      <p:bldP spid="9" grpId="0"/>
      <p:bldP spid="9" grpId="1"/>
      <p:bldP spid="10" grpId="0" animBg="1"/>
      <p:bldP spid="11" grpId="0"/>
      <p:bldP spid="12" grpId="0"/>
      <p:bldP spid="12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Dimensions of Renewal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0" y="17526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Physical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44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Spiritual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44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Mental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150" y="54850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Social/Emotional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04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Dimensions of Renewal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0" y="17526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Physical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44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Spiritual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44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Mental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150" y="54850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Social/Emotional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2909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Habits 4, 5 and 6 Are Emotional-centric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81200"/>
            <a:ext cx="211455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Habit 4: Think Win-Win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590800"/>
            <a:ext cx="2286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Habit 5: Seek First to Understand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3581400"/>
            <a:ext cx="1524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Habit 6: Synergize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1981200"/>
            <a:ext cx="3124200" cy="341632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social and emotional renewal comes from living our values every 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6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C9900"/>
            </a:solidFill>
          </a:ln>
        </p:spPr>
        <p:txBody>
          <a:bodyPr/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Organizational Renewal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CC99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Physical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renewal is typically financial but can also include employee wellness programs</a:t>
            </a:r>
            <a:b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</a:b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Spiritual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renewal can include re-inspiration of the employee to engage the agency mission</a:t>
            </a:r>
            <a:b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</a:b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Mental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renewal is the opportunity to take on news challenges and training</a:t>
            </a:r>
            <a:b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</a:b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Social-emotional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renewal is dependent on the employees’ sense of justice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Concluding Thoughts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 rot="19493578">
            <a:off x="216567" y="1752601"/>
            <a:ext cx="8763000" cy="3657600"/>
          </a:xfrm>
          <a:prstGeom prst="stripedRightArrow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487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Dependence</a:t>
            </a:r>
          </a:p>
          <a:p>
            <a:pPr algn="ctr"/>
            <a:r>
              <a:rPr lang="en-US" sz="2400" dirty="0" smtClean="0"/>
              <a:t>“You do it.”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429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Independence</a:t>
            </a:r>
          </a:p>
          <a:p>
            <a:pPr algn="ctr"/>
            <a:r>
              <a:rPr lang="en-US" sz="2400" dirty="0" smtClean="0"/>
              <a:t>“I do it.”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981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Interdependence</a:t>
            </a:r>
          </a:p>
          <a:p>
            <a:pPr algn="ctr"/>
            <a:r>
              <a:rPr lang="en-US" sz="2400" dirty="0" smtClean="0"/>
              <a:t>“We do it.”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04900" y="914400"/>
            <a:ext cx="1638300" cy="830997"/>
          </a:xfrm>
          <a:prstGeom prst="rect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Maturity</a:t>
            </a:r>
          </a:p>
          <a:p>
            <a:pPr algn="ctr"/>
            <a:r>
              <a:rPr lang="en-US" sz="2400" dirty="0" smtClean="0"/>
              <a:t>Continuum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375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P/PC Formula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2286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8956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/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98127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PC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25394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58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8387</TotalTime>
  <Words>1512</Words>
  <Application>Microsoft Office PowerPoint</Application>
  <PresentationFormat>On-screen Show (4:3)</PresentationFormat>
  <Paragraphs>447</Paragraphs>
  <Slides>78</Slides>
  <Notes>3</Notes>
  <HiddenSlides>10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5" baseType="lpstr">
      <vt:lpstr>Aharoni</vt:lpstr>
      <vt:lpstr>Arial</vt:lpstr>
      <vt:lpstr>Berlin Sans FB Demi</vt:lpstr>
      <vt:lpstr>Calibri</vt:lpstr>
      <vt:lpstr>Constantia</vt:lpstr>
      <vt:lpstr>High Tower Text</vt:lpstr>
      <vt:lpstr>Lucida Bright</vt:lpstr>
      <vt:lpstr>Lucida Handwriting</vt:lpstr>
      <vt:lpstr>Perpetua</vt:lpstr>
      <vt:lpstr>Perpetua Titling MT</vt:lpstr>
      <vt:lpstr>Segoe UI</vt:lpstr>
      <vt:lpstr>Times New Roman</vt:lpstr>
      <vt:lpstr>Trebuchet MS</vt:lpstr>
      <vt:lpstr>Vrinda</vt:lpstr>
      <vt:lpstr>Wingdings</vt:lpstr>
      <vt:lpstr>Wingdings 2</vt:lpstr>
      <vt:lpstr>Office Theme</vt:lpstr>
      <vt:lpstr>Organizational Applications in the Legal Environment (A Look at the 7 Habits of Highly Effective People)</vt:lpstr>
      <vt:lpstr>PowerPoint Presentation</vt:lpstr>
      <vt:lpstr>Foundational Support</vt:lpstr>
      <vt:lpstr>Character vs. Personality (Schools of Thought on Leadership)</vt:lpstr>
      <vt:lpstr>PowerPoint Presentation</vt:lpstr>
      <vt:lpstr>Power of the Paradigm</vt:lpstr>
      <vt:lpstr>Habit Formation</vt:lpstr>
      <vt:lpstr>PowerPoint Presentation</vt:lpstr>
      <vt:lpstr>P/PC Formula</vt:lpstr>
      <vt:lpstr>Three Assets</vt:lpstr>
      <vt:lpstr>PowerPoint Presentation</vt:lpstr>
      <vt:lpstr>Habit One – Be Proactive</vt:lpstr>
      <vt:lpstr>Victor Frankl Story</vt:lpstr>
      <vt:lpstr>Proactive Model (Act or be Acted Upon)</vt:lpstr>
      <vt:lpstr>PowerPoint Presentation</vt:lpstr>
      <vt:lpstr>PowerPoint Presentation</vt:lpstr>
      <vt:lpstr>PowerPoint Presentation</vt:lpstr>
      <vt:lpstr>Proactive Steps (Expand Your Circle of Influence)</vt:lpstr>
      <vt:lpstr>Proactive Steps (Expand Your Circle of Influence)</vt:lpstr>
      <vt:lpstr>Habit Two – Begin with the End in Mind</vt:lpstr>
      <vt:lpstr>Mental Creation</vt:lpstr>
      <vt:lpstr>Mission Statement</vt:lpstr>
      <vt:lpstr> ? -Centered Life</vt:lpstr>
      <vt:lpstr> ? -Centered Life</vt:lpstr>
      <vt:lpstr>PowerPoint Presentation</vt:lpstr>
      <vt:lpstr>PowerPoint Presentation</vt:lpstr>
      <vt:lpstr>PowerPoint Presentation</vt:lpstr>
      <vt:lpstr>PowerPoint Presentation</vt:lpstr>
      <vt:lpstr>Habit Three – Put First Things First</vt:lpstr>
      <vt:lpstr>Time Management</vt:lpstr>
      <vt:lpstr>PowerPoint Presentation</vt:lpstr>
      <vt:lpstr>Quadrant I (Crisis)</vt:lpstr>
      <vt:lpstr>PowerPoint Presentation</vt:lpstr>
      <vt:lpstr>Quadrant IV (Trivia)</vt:lpstr>
      <vt:lpstr>PowerPoint Presentation</vt:lpstr>
      <vt:lpstr>Quadrant III (Interruptions)</vt:lpstr>
      <vt:lpstr>PowerPoint Presentation</vt:lpstr>
      <vt:lpstr>Quadrant II (Prevention)</vt:lpstr>
      <vt:lpstr>Quad II Activities</vt:lpstr>
      <vt:lpstr>Planning Quad II Activities</vt:lpstr>
      <vt:lpstr>Getting Started</vt:lpstr>
      <vt:lpstr>Delegation Authority</vt:lpstr>
      <vt:lpstr>Type of Delegation</vt:lpstr>
      <vt:lpstr>Stewardship Delegation</vt:lpstr>
      <vt:lpstr>PowerPoint Presentation</vt:lpstr>
      <vt:lpstr>Public Victory</vt:lpstr>
      <vt:lpstr>Emotional Bank Accounts</vt:lpstr>
      <vt:lpstr>Bankrupt Account</vt:lpstr>
      <vt:lpstr>PowerPoint Presentation</vt:lpstr>
      <vt:lpstr>PowerPoint Presentation</vt:lpstr>
      <vt:lpstr>Habit Four – Think Win-Win</vt:lpstr>
      <vt:lpstr>6 Possible Outcomes</vt:lpstr>
      <vt:lpstr>PowerPoint Presentation</vt:lpstr>
      <vt:lpstr>PowerPoint Presentation</vt:lpstr>
      <vt:lpstr>Precursors to Win-Win (in the organizational setting)</vt:lpstr>
      <vt:lpstr>Abundance Mentality</vt:lpstr>
      <vt:lpstr>Relational Trust</vt:lpstr>
      <vt:lpstr>Habit Five – Seek First to Understand, Then to be Understood</vt:lpstr>
      <vt:lpstr>“Empathic Listening”</vt:lpstr>
      <vt:lpstr>4 Level of Competency</vt:lpstr>
      <vt:lpstr>Paradigm Check Point</vt:lpstr>
      <vt:lpstr>Habit Six – Synergize</vt:lpstr>
      <vt:lpstr>Competition Paradigm</vt:lpstr>
      <vt:lpstr>Reversion to the Norm</vt:lpstr>
      <vt:lpstr>Trust Issues</vt:lpstr>
      <vt:lpstr>From “Speed of Trust”</vt:lpstr>
      <vt:lpstr>PowerPoint Presentation</vt:lpstr>
      <vt:lpstr>The “agency” Death</vt:lpstr>
      <vt:lpstr>Diversify</vt:lpstr>
      <vt:lpstr>Habit 7 – Sharpening the Saw</vt:lpstr>
      <vt:lpstr>Four Dimensions of Renewal</vt:lpstr>
      <vt:lpstr>Four Dimensions of Renewal</vt:lpstr>
      <vt:lpstr>Four Dimensions of Renewal</vt:lpstr>
      <vt:lpstr>Four Dimensions of Renewal</vt:lpstr>
      <vt:lpstr>Four Dimensions of Renewal</vt:lpstr>
      <vt:lpstr>Four Dimensions of Renewal</vt:lpstr>
      <vt:lpstr>Organizational Renewal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the “7 Habits of Highly Effective People”</dc:title>
  <dc:creator>jbesselm</dc:creator>
  <cp:lastModifiedBy>Besselman, John</cp:lastModifiedBy>
  <cp:revision>183</cp:revision>
  <cp:lastPrinted>2016-01-05T19:05:43Z</cp:lastPrinted>
  <dcterms:created xsi:type="dcterms:W3CDTF">2014-11-19T14:19:45Z</dcterms:created>
  <dcterms:modified xsi:type="dcterms:W3CDTF">2016-06-16T13:46:15Z</dcterms:modified>
</cp:coreProperties>
</file>